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7" r:id="rId2"/>
    <p:sldId id="258" r:id="rId3"/>
    <p:sldId id="260" r:id="rId4"/>
    <p:sldId id="264" r:id="rId5"/>
    <p:sldId id="259" r:id="rId6"/>
    <p:sldId id="261" r:id="rId7"/>
    <p:sldId id="262" r:id="rId8"/>
    <p:sldId id="263" r:id="rId9"/>
  </p:sldIdLst>
  <p:sldSz cx="15544800" cy="20116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44" d="100"/>
          <a:sy n="44" d="100"/>
        </p:scale>
        <p:origin x="2712"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65860" y="3292265"/>
            <a:ext cx="13213080" cy="7003627"/>
          </a:xfrm>
        </p:spPr>
        <p:txBody>
          <a:bodyPr anchor="b"/>
          <a:lstStyle>
            <a:lvl1pPr algn="ctr">
              <a:defRPr sz="10200"/>
            </a:lvl1pPr>
          </a:lstStyle>
          <a:p>
            <a:r>
              <a:rPr lang="en-US"/>
              <a:t>Click to edit Master title style</a:t>
            </a:r>
            <a:endParaRPr lang="en-US" dirty="0"/>
          </a:p>
        </p:txBody>
      </p:sp>
      <p:sp>
        <p:nvSpPr>
          <p:cNvPr id="3" name="Subtitle 2"/>
          <p:cNvSpPr>
            <a:spLocks noGrp="1"/>
          </p:cNvSpPr>
          <p:nvPr>
            <p:ph type="subTitle" idx="1"/>
          </p:nvPr>
        </p:nvSpPr>
        <p:spPr>
          <a:xfrm>
            <a:off x="1943100" y="10565978"/>
            <a:ext cx="11658600" cy="4856902"/>
          </a:xfrm>
        </p:spPr>
        <p:txBody>
          <a:bodyPr/>
          <a:lstStyle>
            <a:lvl1pPr marL="0" indent="0" algn="ctr">
              <a:buNone/>
              <a:defRPr sz="4080"/>
            </a:lvl1pPr>
            <a:lvl2pPr marL="777240" indent="0" algn="ctr">
              <a:buNone/>
              <a:defRPr sz="3400"/>
            </a:lvl2pPr>
            <a:lvl3pPr marL="1554480" indent="0" algn="ctr">
              <a:buNone/>
              <a:defRPr sz="3060"/>
            </a:lvl3pPr>
            <a:lvl4pPr marL="2331720" indent="0" algn="ctr">
              <a:buNone/>
              <a:defRPr sz="2720"/>
            </a:lvl4pPr>
            <a:lvl5pPr marL="3108960" indent="0" algn="ctr">
              <a:buNone/>
              <a:defRPr sz="2720"/>
            </a:lvl5pPr>
            <a:lvl6pPr marL="3886200" indent="0" algn="ctr">
              <a:buNone/>
              <a:defRPr sz="2720"/>
            </a:lvl6pPr>
            <a:lvl7pPr marL="4663440" indent="0" algn="ctr">
              <a:buNone/>
              <a:defRPr sz="2720"/>
            </a:lvl7pPr>
            <a:lvl8pPr marL="5440680" indent="0" algn="ctr">
              <a:buNone/>
              <a:defRPr sz="2720"/>
            </a:lvl8pPr>
            <a:lvl9pPr marL="6217920" indent="0" algn="ctr">
              <a:buNone/>
              <a:defRPr sz="27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3CD188B-F6A0-4D1C-894E-7CA7BC078E88}" type="datetimeFigureOut">
              <a:rPr lang="en-US" smtClean="0"/>
              <a:t>9/27/2017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4B70B5-71E0-4417-832A-6FA00D61D881}" type="slidenum">
              <a:rPr lang="en-US" smtClean="0"/>
              <a:t>‹#›</a:t>
            </a:fld>
            <a:endParaRPr lang="en-US"/>
          </a:p>
        </p:txBody>
      </p:sp>
    </p:spTree>
    <p:extLst>
      <p:ext uri="{BB962C8B-B14F-4D97-AF65-F5344CB8AC3E}">
        <p14:creationId xmlns:p14="http://schemas.microsoft.com/office/powerpoint/2010/main" val="3694678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CD188B-F6A0-4D1C-894E-7CA7BC078E88}" type="datetimeFigureOut">
              <a:rPr lang="en-US" smtClean="0"/>
              <a:t>9/27/2017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4B70B5-71E0-4417-832A-6FA00D61D881}" type="slidenum">
              <a:rPr lang="en-US" smtClean="0"/>
              <a:t>‹#›</a:t>
            </a:fld>
            <a:endParaRPr lang="en-US"/>
          </a:p>
        </p:txBody>
      </p:sp>
    </p:spTree>
    <p:extLst>
      <p:ext uri="{BB962C8B-B14F-4D97-AF65-F5344CB8AC3E}">
        <p14:creationId xmlns:p14="http://schemas.microsoft.com/office/powerpoint/2010/main" val="986673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124248" y="1071033"/>
            <a:ext cx="3351848" cy="1704805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8706" y="1071033"/>
            <a:ext cx="9861233" cy="1704805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CD188B-F6A0-4D1C-894E-7CA7BC078E88}" type="datetimeFigureOut">
              <a:rPr lang="en-US" smtClean="0"/>
              <a:t>9/27/2017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4B70B5-71E0-4417-832A-6FA00D61D881}" type="slidenum">
              <a:rPr lang="en-US" smtClean="0"/>
              <a:t>‹#›</a:t>
            </a:fld>
            <a:endParaRPr lang="en-US"/>
          </a:p>
        </p:txBody>
      </p:sp>
    </p:spTree>
    <p:extLst>
      <p:ext uri="{BB962C8B-B14F-4D97-AF65-F5344CB8AC3E}">
        <p14:creationId xmlns:p14="http://schemas.microsoft.com/office/powerpoint/2010/main" val="1350010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CD188B-F6A0-4D1C-894E-7CA7BC078E88}" type="datetimeFigureOut">
              <a:rPr lang="en-US" smtClean="0"/>
              <a:t>9/27/2017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4B70B5-71E0-4417-832A-6FA00D61D881}" type="slidenum">
              <a:rPr lang="en-US" smtClean="0"/>
              <a:t>‹#›</a:t>
            </a:fld>
            <a:endParaRPr lang="en-US"/>
          </a:p>
        </p:txBody>
      </p:sp>
    </p:spTree>
    <p:extLst>
      <p:ext uri="{BB962C8B-B14F-4D97-AF65-F5344CB8AC3E}">
        <p14:creationId xmlns:p14="http://schemas.microsoft.com/office/powerpoint/2010/main" val="17104978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0610" y="5015236"/>
            <a:ext cx="13407390" cy="8368029"/>
          </a:xfrm>
        </p:spPr>
        <p:txBody>
          <a:bodyPr anchor="b"/>
          <a:lstStyle>
            <a:lvl1pPr>
              <a:defRPr sz="10200"/>
            </a:lvl1pPr>
          </a:lstStyle>
          <a:p>
            <a:r>
              <a:rPr lang="en-US"/>
              <a:t>Click to edit Master title style</a:t>
            </a:r>
            <a:endParaRPr lang="en-US" dirty="0"/>
          </a:p>
        </p:txBody>
      </p:sp>
      <p:sp>
        <p:nvSpPr>
          <p:cNvPr id="3" name="Text Placeholder 2"/>
          <p:cNvSpPr>
            <a:spLocks noGrp="1"/>
          </p:cNvSpPr>
          <p:nvPr>
            <p:ph type="body" idx="1"/>
          </p:nvPr>
        </p:nvSpPr>
        <p:spPr>
          <a:xfrm>
            <a:off x="1060610" y="13462429"/>
            <a:ext cx="13407390" cy="4400549"/>
          </a:xfrm>
        </p:spPr>
        <p:txBody>
          <a:bodyPr/>
          <a:lstStyle>
            <a:lvl1pPr marL="0" indent="0">
              <a:buNone/>
              <a:defRPr sz="4080">
                <a:solidFill>
                  <a:schemeClr val="tx1"/>
                </a:solidFill>
              </a:defRPr>
            </a:lvl1pPr>
            <a:lvl2pPr marL="777240" indent="0">
              <a:buNone/>
              <a:defRPr sz="3400">
                <a:solidFill>
                  <a:schemeClr val="tx1">
                    <a:tint val="75000"/>
                  </a:schemeClr>
                </a:solidFill>
              </a:defRPr>
            </a:lvl2pPr>
            <a:lvl3pPr marL="1554480" indent="0">
              <a:buNone/>
              <a:defRPr sz="3060">
                <a:solidFill>
                  <a:schemeClr val="tx1">
                    <a:tint val="75000"/>
                  </a:schemeClr>
                </a:solidFill>
              </a:defRPr>
            </a:lvl3pPr>
            <a:lvl4pPr marL="2331720" indent="0">
              <a:buNone/>
              <a:defRPr sz="2720">
                <a:solidFill>
                  <a:schemeClr val="tx1">
                    <a:tint val="75000"/>
                  </a:schemeClr>
                </a:solidFill>
              </a:defRPr>
            </a:lvl4pPr>
            <a:lvl5pPr marL="3108960" indent="0">
              <a:buNone/>
              <a:defRPr sz="2720">
                <a:solidFill>
                  <a:schemeClr val="tx1">
                    <a:tint val="75000"/>
                  </a:schemeClr>
                </a:solidFill>
              </a:defRPr>
            </a:lvl5pPr>
            <a:lvl6pPr marL="3886200" indent="0">
              <a:buNone/>
              <a:defRPr sz="2720">
                <a:solidFill>
                  <a:schemeClr val="tx1">
                    <a:tint val="75000"/>
                  </a:schemeClr>
                </a:solidFill>
              </a:defRPr>
            </a:lvl6pPr>
            <a:lvl7pPr marL="4663440" indent="0">
              <a:buNone/>
              <a:defRPr sz="2720">
                <a:solidFill>
                  <a:schemeClr val="tx1">
                    <a:tint val="75000"/>
                  </a:schemeClr>
                </a:solidFill>
              </a:defRPr>
            </a:lvl7pPr>
            <a:lvl8pPr marL="5440680" indent="0">
              <a:buNone/>
              <a:defRPr sz="2720">
                <a:solidFill>
                  <a:schemeClr val="tx1">
                    <a:tint val="75000"/>
                  </a:schemeClr>
                </a:solidFill>
              </a:defRPr>
            </a:lvl8pPr>
            <a:lvl9pPr marL="6217920" indent="0">
              <a:buNone/>
              <a:defRPr sz="272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3CD188B-F6A0-4D1C-894E-7CA7BC078E88}" type="datetimeFigureOut">
              <a:rPr lang="en-US" smtClean="0"/>
              <a:t>9/27/2017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4B70B5-71E0-4417-832A-6FA00D61D881}" type="slidenum">
              <a:rPr lang="en-US" smtClean="0"/>
              <a:t>‹#›</a:t>
            </a:fld>
            <a:endParaRPr lang="en-US"/>
          </a:p>
        </p:txBody>
      </p:sp>
    </p:spTree>
    <p:extLst>
      <p:ext uri="{BB962C8B-B14F-4D97-AF65-F5344CB8AC3E}">
        <p14:creationId xmlns:p14="http://schemas.microsoft.com/office/powerpoint/2010/main" val="212193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8705" y="5355167"/>
            <a:ext cx="6606540" cy="127639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69555" y="5355167"/>
            <a:ext cx="6606540" cy="127639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3CD188B-F6A0-4D1C-894E-7CA7BC078E88}" type="datetimeFigureOut">
              <a:rPr lang="en-US" smtClean="0"/>
              <a:t>9/27/2017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4B70B5-71E0-4417-832A-6FA00D61D881}" type="slidenum">
              <a:rPr lang="en-US" smtClean="0"/>
              <a:t>‹#›</a:t>
            </a:fld>
            <a:endParaRPr lang="en-US"/>
          </a:p>
        </p:txBody>
      </p:sp>
    </p:spTree>
    <p:extLst>
      <p:ext uri="{BB962C8B-B14F-4D97-AF65-F5344CB8AC3E}">
        <p14:creationId xmlns:p14="http://schemas.microsoft.com/office/powerpoint/2010/main" val="2016176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70730" y="1071038"/>
            <a:ext cx="13407390" cy="3888318"/>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70731" y="4931411"/>
            <a:ext cx="6576178" cy="2416809"/>
          </a:xfrm>
        </p:spPr>
        <p:txBody>
          <a:bodyPr anchor="b"/>
          <a:lstStyle>
            <a:lvl1pPr marL="0" indent="0">
              <a:buNone/>
              <a:defRPr sz="4080" b="1"/>
            </a:lvl1pPr>
            <a:lvl2pPr marL="777240" indent="0">
              <a:buNone/>
              <a:defRPr sz="3400" b="1"/>
            </a:lvl2pPr>
            <a:lvl3pPr marL="1554480" indent="0">
              <a:buNone/>
              <a:defRPr sz="3060" b="1"/>
            </a:lvl3pPr>
            <a:lvl4pPr marL="2331720" indent="0">
              <a:buNone/>
              <a:defRPr sz="2720" b="1"/>
            </a:lvl4pPr>
            <a:lvl5pPr marL="3108960" indent="0">
              <a:buNone/>
              <a:defRPr sz="2720" b="1"/>
            </a:lvl5pPr>
            <a:lvl6pPr marL="3886200" indent="0">
              <a:buNone/>
              <a:defRPr sz="2720" b="1"/>
            </a:lvl6pPr>
            <a:lvl7pPr marL="4663440" indent="0">
              <a:buNone/>
              <a:defRPr sz="2720" b="1"/>
            </a:lvl7pPr>
            <a:lvl8pPr marL="5440680" indent="0">
              <a:buNone/>
              <a:defRPr sz="2720" b="1"/>
            </a:lvl8pPr>
            <a:lvl9pPr marL="6217920" indent="0">
              <a:buNone/>
              <a:defRPr sz="2720" b="1"/>
            </a:lvl9pPr>
          </a:lstStyle>
          <a:p>
            <a:pPr lvl="0"/>
            <a:r>
              <a:rPr lang="en-US"/>
              <a:t>Edit Master text styles</a:t>
            </a:r>
          </a:p>
        </p:txBody>
      </p:sp>
      <p:sp>
        <p:nvSpPr>
          <p:cNvPr id="4" name="Content Placeholder 3"/>
          <p:cNvSpPr>
            <a:spLocks noGrp="1"/>
          </p:cNvSpPr>
          <p:nvPr>
            <p:ph sz="half" idx="2"/>
          </p:nvPr>
        </p:nvSpPr>
        <p:spPr>
          <a:xfrm>
            <a:off x="1070731" y="7348220"/>
            <a:ext cx="6576178" cy="10808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69556" y="4931411"/>
            <a:ext cx="6608565" cy="2416809"/>
          </a:xfrm>
        </p:spPr>
        <p:txBody>
          <a:bodyPr anchor="b"/>
          <a:lstStyle>
            <a:lvl1pPr marL="0" indent="0">
              <a:buNone/>
              <a:defRPr sz="4080" b="1"/>
            </a:lvl1pPr>
            <a:lvl2pPr marL="777240" indent="0">
              <a:buNone/>
              <a:defRPr sz="3400" b="1"/>
            </a:lvl2pPr>
            <a:lvl3pPr marL="1554480" indent="0">
              <a:buNone/>
              <a:defRPr sz="3060" b="1"/>
            </a:lvl3pPr>
            <a:lvl4pPr marL="2331720" indent="0">
              <a:buNone/>
              <a:defRPr sz="2720" b="1"/>
            </a:lvl4pPr>
            <a:lvl5pPr marL="3108960" indent="0">
              <a:buNone/>
              <a:defRPr sz="2720" b="1"/>
            </a:lvl5pPr>
            <a:lvl6pPr marL="3886200" indent="0">
              <a:buNone/>
              <a:defRPr sz="2720" b="1"/>
            </a:lvl6pPr>
            <a:lvl7pPr marL="4663440" indent="0">
              <a:buNone/>
              <a:defRPr sz="2720" b="1"/>
            </a:lvl7pPr>
            <a:lvl8pPr marL="5440680" indent="0">
              <a:buNone/>
              <a:defRPr sz="2720" b="1"/>
            </a:lvl8pPr>
            <a:lvl9pPr marL="6217920" indent="0">
              <a:buNone/>
              <a:defRPr sz="2720" b="1"/>
            </a:lvl9pPr>
          </a:lstStyle>
          <a:p>
            <a:pPr lvl="0"/>
            <a:r>
              <a:rPr lang="en-US"/>
              <a:t>Edit Master text styles</a:t>
            </a:r>
          </a:p>
        </p:txBody>
      </p:sp>
      <p:sp>
        <p:nvSpPr>
          <p:cNvPr id="6" name="Content Placeholder 5"/>
          <p:cNvSpPr>
            <a:spLocks noGrp="1"/>
          </p:cNvSpPr>
          <p:nvPr>
            <p:ph sz="quarter" idx="4"/>
          </p:nvPr>
        </p:nvSpPr>
        <p:spPr>
          <a:xfrm>
            <a:off x="7869556" y="7348220"/>
            <a:ext cx="6608565" cy="10808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3CD188B-F6A0-4D1C-894E-7CA7BC078E88}" type="datetimeFigureOut">
              <a:rPr lang="en-US" smtClean="0"/>
              <a:t>9/27/2017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4B70B5-71E0-4417-832A-6FA00D61D881}" type="slidenum">
              <a:rPr lang="en-US" smtClean="0"/>
              <a:t>‹#›</a:t>
            </a:fld>
            <a:endParaRPr lang="en-US"/>
          </a:p>
        </p:txBody>
      </p:sp>
    </p:spTree>
    <p:extLst>
      <p:ext uri="{BB962C8B-B14F-4D97-AF65-F5344CB8AC3E}">
        <p14:creationId xmlns:p14="http://schemas.microsoft.com/office/powerpoint/2010/main" val="2203838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3CD188B-F6A0-4D1C-894E-7CA7BC078E88}" type="datetimeFigureOut">
              <a:rPr lang="en-US" smtClean="0"/>
              <a:t>9/27/2017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4B70B5-71E0-4417-832A-6FA00D61D881}" type="slidenum">
              <a:rPr lang="en-US" smtClean="0"/>
              <a:t>‹#›</a:t>
            </a:fld>
            <a:endParaRPr lang="en-US"/>
          </a:p>
        </p:txBody>
      </p:sp>
    </p:spTree>
    <p:extLst>
      <p:ext uri="{BB962C8B-B14F-4D97-AF65-F5344CB8AC3E}">
        <p14:creationId xmlns:p14="http://schemas.microsoft.com/office/powerpoint/2010/main" val="564492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CD188B-F6A0-4D1C-894E-7CA7BC078E88}" type="datetimeFigureOut">
              <a:rPr lang="en-US" smtClean="0"/>
              <a:t>9/27/2017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34B70B5-71E0-4417-832A-6FA00D61D881}" type="slidenum">
              <a:rPr lang="en-US" smtClean="0"/>
              <a:t>‹#›</a:t>
            </a:fld>
            <a:endParaRPr lang="en-US"/>
          </a:p>
        </p:txBody>
      </p:sp>
    </p:spTree>
    <p:extLst>
      <p:ext uri="{BB962C8B-B14F-4D97-AF65-F5344CB8AC3E}">
        <p14:creationId xmlns:p14="http://schemas.microsoft.com/office/powerpoint/2010/main" val="343923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70730" y="1341120"/>
            <a:ext cx="5013603" cy="4693920"/>
          </a:xfrm>
        </p:spPr>
        <p:txBody>
          <a:bodyPr anchor="b"/>
          <a:lstStyle>
            <a:lvl1pPr>
              <a:defRPr sz="5440"/>
            </a:lvl1pPr>
          </a:lstStyle>
          <a:p>
            <a:r>
              <a:rPr lang="en-US"/>
              <a:t>Click to edit Master title style</a:t>
            </a:r>
            <a:endParaRPr lang="en-US" dirty="0"/>
          </a:p>
        </p:txBody>
      </p:sp>
      <p:sp>
        <p:nvSpPr>
          <p:cNvPr id="3" name="Content Placeholder 2"/>
          <p:cNvSpPr>
            <a:spLocks noGrp="1"/>
          </p:cNvSpPr>
          <p:nvPr>
            <p:ph idx="1"/>
          </p:nvPr>
        </p:nvSpPr>
        <p:spPr>
          <a:xfrm>
            <a:off x="6608565" y="2896451"/>
            <a:ext cx="7869555" cy="14295967"/>
          </a:xfrm>
        </p:spPr>
        <p:txBody>
          <a:bodyPr/>
          <a:lstStyle>
            <a:lvl1pPr>
              <a:defRPr sz="5440"/>
            </a:lvl1pPr>
            <a:lvl2pPr>
              <a:defRPr sz="4760"/>
            </a:lvl2pPr>
            <a:lvl3pPr>
              <a:defRPr sz="4080"/>
            </a:lvl3pPr>
            <a:lvl4pPr>
              <a:defRPr sz="3400"/>
            </a:lvl4pPr>
            <a:lvl5pPr>
              <a:defRPr sz="3400"/>
            </a:lvl5pPr>
            <a:lvl6pPr>
              <a:defRPr sz="3400"/>
            </a:lvl6pPr>
            <a:lvl7pPr>
              <a:defRPr sz="3400"/>
            </a:lvl7pPr>
            <a:lvl8pPr>
              <a:defRPr sz="3400"/>
            </a:lvl8pPr>
            <a:lvl9pPr>
              <a:defRPr sz="3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0730" y="6035040"/>
            <a:ext cx="5013603" cy="11180658"/>
          </a:xfrm>
        </p:spPr>
        <p:txBody>
          <a:bodyPr/>
          <a:lstStyle>
            <a:lvl1pPr marL="0" indent="0">
              <a:buNone/>
              <a:defRPr sz="2720"/>
            </a:lvl1pPr>
            <a:lvl2pPr marL="777240" indent="0">
              <a:buNone/>
              <a:defRPr sz="2380"/>
            </a:lvl2pPr>
            <a:lvl3pPr marL="1554480" indent="0">
              <a:buNone/>
              <a:defRPr sz="2040"/>
            </a:lvl3pPr>
            <a:lvl4pPr marL="2331720" indent="0">
              <a:buNone/>
              <a:defRPr sz="1700"/>
            </a:lvl4pPr>
            <a:lvl5pPr marL="3108960" indent="0">
              <a:buNone/>
              <a:defRPr sz="1700"/>
            </a:lvl5pPr>
            <a:lvl6pPr marL="3886200" indent="0">
              <a:buNone/>
              <a:defRPr sz="1700"/>
            </a:lvl6pPr>
            <a:lvl7pPr marL="4663440" indent="0">
              <a:buNone/>
              <a:defRPr sz="1700"/>
            </a:lvl7pPr>
            <a:lvl8pPr marL="5440680" indent="0">
              <a:buNone/>
              <a:defRPr sz="1700"/>
            </a:lvl8pPr>
            <a:lvl9pPr marL="6217920" indent="0">
              <a:buNone/>
              <a:defRPr sz="1700"/>
            </a:lvl9pPr>
          </a:lstStyle>
          <a:p>
            <a:pPr lvl="0"/>
            <a:r>
              <a:rPr lang="en-US"/>
              <a:t>Edit Master text styles</a:t>
            </a:r>
          </a:p>
        </p:txBody>
      </p:sp>
      <p:sp>
        <p:nvSpPr>
          <p:cNvPr id="5" name="Date Placeholder 4"/>
          <p:cNvSpPr>
            <a:spLocks noGrp="1"/>
          </p:cNvSpPr>
          <p:nvPr>
            <p:ph type="dt" sz="half" idx="10"/>
          </p:nvPr>
        </p:nvSpPr>
        <p:spPr/>
        <p:txBody>
          <a:bodyPr/>
          <a:lstStyle/>
          <a:p>
            <a:fld id="{03CD188B-F6A0-4D1C-894E-7CA7BC078E88}" type="datetimeFigureOut">
              <a:rPr lang="en-US" smtClean="0"/>
              <a:t>9/27/2017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4B70B5-71E0-4417-832A-6FA00D61D881}" type="slidenum">
              <a:rPr lang="en-US" smtClean="0"/>
              <a:t>‹#›</a:t>
            </a:fld>
            <a:endParaRPr lang="en-US"/>
          </a:p>
        </p:txBody>
      </p:sp>
    </p:spTree>
    <p:extLst>
      <p:ext uri="{BB962C8B-B14F-4D97-AF65-F5344CB8AC3E}">
        <p14:creationId xmlns:p14="http://schemas.microsoft.com/office/powerpoint/2010/main" val="2103788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70730" y="1341120"/>
            <a:ext cx="5013603" cy="4693920"/>
          </a:xfrm>
        </p:spPr>
        <p:txBody>
          <a:bodyPr anchor="b"/>
          <a:lstStyle>
            <a:lvl1pPr>
              <a:defRPr sz="54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608565" y="2896451"/>
            <a:ext cx="7869555" cy="14295967"/>
          </a:xfrm>
        </p:spPr>
        <p:txBody>
          <a:bodyPr anchor="t"/>
          <a:lstStyle>
            <a:lvl1pPr marL="0" indent="0">
              <a:buNone/>
              <a:defRPr sz="5440"/>
            </a:lvl1pPr>
            <a:lvl2pPr marL="777240" indent="0">
              <a:buNone/>
              <a:defRPr sz="4760"/>
            </a:lvl2pPr>
            <a:lvl3pPr marL="1554480" indent="0">
              <a:buNone/>
              <a:defRPr sz="4080"/>
            </a:lvl3pPr>
            <a:lvl4pPr marL="2331720" indent="0">
              <a:buNone/>
              <a:defRPr sz="3400"/>
            </a:lvl4pPr>
            <a:lvl5pPr marL="3108960" indent="0">
              <a:buNone/>
              <a:defRPr sz="3400"/>
            </a:lvl5pPr>
            <a:lvl6pPr marL="3886200" indent="0">
              <a:buNone/>
              <a:defRPr sz="3400"/>
            </a:lvl6pPr>
            <a:lvl7pPr marL="4663440" indent="0">
              <a:buNone/>
              <a:defRPr sz="3400"/>
            </a:lvl7pPr>
            <a:lvl8pPr marL="5440680" indent="0">
              <a:buNone/>
              <a:defRPr sz="3400"/>
            </a:lvl8pPr>
            <a:lvl9pPr marL="6217920" indent="0">
              <a:buNone/>
              <a:defRPr sz="3400"/>
            </a:lvl9pPr>
          </a:lstStyle>
          <a:p>
            <a:r>
              <a:rPr lang="en-US"/>
              <a:t>Click icon to add picture</a:t>
            </a:r>
            <a:endParaRPr lang="en-US" dirty="0"/>
          </a:p>
        </p:txBody>
      </p:sp>
      <p:sp>
        <p:nvSpPr>
          <p:cNvPr id="4" name="Text Placeholder 3"/>
          <p:cNvSpPr>
            <a:spLocks noGrp="1"/>
          </p:cNvSpPr>
          <p:nvPr>
            <p:ph type="body" sz="half" idx="2"/>
          </p:nvPr>
        </p:nvSpPr>
        <p:spPr>
          <a:xfrm>
            <a:off x="1070730" y="6035040"/>
            <a:ext cx="5013603" cy="11180658"/>
          </a:xfrm>
        </p:spPr>
        <p:txBody>
          <a:bodyPr/>
          <a:lstStyle>
            <a:lvl1pPr marL="0" indent="0">
              <a:buNone/>
              <a:defRPr sz="2720"/>
            </a:lvl1pPr>
            <a:lvl2pPr marL="777240" indent="0">
              <a:buNone/>
              <a:defRPr sz="2380"/>
            </a:lvl2pPr>
            <a:lvl3pPr marL="1554480" indent="0">
              <a:buNone/>
              <a:defRPr sz="2040"/>
            </a:lvl3pPr>
            <a:lvl4pPr marL="2331720" indent="0">
              <a:buNone/>
              <a:defRPr sz="1700"/>
            </a:lvl4pPr>
            <a:lvl5pPr marL="3108960" indent="0">
              <a:buNone/>
              <a:defRPr sz="1700"/>
            </a:lvl5pPr>
            <a:lvl6pPr marL="3886200" indent="0">
              <a:buNone/>
              <a:defRPr sz="1700"/>
            </a:lvl6pPr>
            <a:lvl7pPr marL="4663440" indent="0">
              <a:buNone/>
              <a:defRPr sz="1700"/>
            </a:lvl7pPr>
            <a:lvl8pPr marL="5440680" indent="0">
              <a:buNone/>
              <a:defRPr sz="1700"/>
            </a:lvl8pPr>
            <a:lvl9pPr marL="6217920" indent="0">
              <a:buNone/>
              <a:defRPr sz="1700"/>
            </a:lvl9pPr>
          </a:lstStyle>
          <a:p>
            <a:pPr lvl="0"/>
            <a:r>
              <a:rPr lang="en-US"/>
              <a:t>Edit Master text styles</a:t>
            </a:r>
          </a:p>
        </p:txBody>
      </p:sp>
      <p:sp>
        <p:nvSpPr>
          <p:cNvPr id="5" name="Date Placeholder 4"/>
          <p:cNvSpPr>
            <a:spLocks noGrp="1"/>
          </p:cNvSpPr>
          <p:nvPr>
            <p:ph type="dt" sz="half" idx="10"/>
          </p:nvPr>
        </p:nvSpPr>
        <p:spPr/>
        <p:txBody>
          <a:bodyPr/>
          <a:lstStyle/>
          <a:p>
            <a:fld id="{03CD188B-F6A0-4D1C-894E-7CA7BC078E88}" type="datetimeFigureOut">
              <a:rPr lang="en-US" smtClean="0"/>
              <a:t>9/27/2017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4B70B5-71E0-4417-832A-6FA00D61D881}" type="slidenum">
              <a:rPr lang="en-US" smtClean="0"/>
              <a:t>‹#›</a:t>
            </a:fld>
            <a:endParaRPr lang="en-US"/>
          </a:p>
        </p:txBody>
      </p:sp>
    </p:spTree>
    <p:extLst>
      <p:ext uri="{BB962C8B-B14F-4D97-AF65-F5344CB8AC3E}">
        <p14:creationId xmlns:p14="http://schemas.microsoft.com/office/powerpoint/2010/main" val="335673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8705" y="1071038"/>
            <a:ext cx="13407390" cy="388831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8705" y="5355167"/>
            <a:ext cx="13407390" cy="127639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8705" y="18645298"/>
            <a:ext cx="3497580" cy="1071033"/>
          </a:xfrm>
          <a:prstGeom prst="rect">
            <a:avLst/>
          </a:prstGeom>
        </p:spPr>
        <p:txBody>
          <a:bodyPr vert="horz" lIns="91440" tIns="45720" rIns="91440" bIns="45720" rtlCol="0" anchor="ctr"/>
          <a:lstStyle>
            <a:lvl1pPr algn="l">
              <a:defRPr sz="2040">
                <a:solidFill>
                  <a:schemeClr val="tx1">
                    <a:tint val="75000"/>
                  </a:schemeClr>
                </a:solidFill>
              </a:defRPr>
            </a:lvl1pPr>
          </a:lstStyle>
          <a:p>
            <a:fld id="{03CD188B-F6A0-4D1C-894E-7CA7BC078E88}" type="datetimeFigureOut">
              <a:rPr lang="en-US" smtClean="0"/>
              <a:t>9/27/2017</a:t>
            </a:fld>
            <a:endParaRPr lang="en-US"/>
          </a:p>
        </p:txBody>
      </p:sp>
      <p:sp>
        <p:nvSpPr>
          <p:cNvPr id="5" name="Footer Placeholder 4"/>
          <p:cNvSpPr>
            <a:spLocks noGrp="1"/>
          </p:cNvSpPr>
          <p:nvPr>
            <p:ph type="ftr" sz="quarter" idx="3"/>
          </p:nvPr>
        </p:nvSpPr>
        <p:spPr>
          <a:xfrm>
            <a:off x="5149215" y="18645298"/>
            <a:ext cx="5246370" cy="1071033"/>
          </a:xfrm>
          <a:prstGeom prst="rect">
            <a:avLst/>
          </a:prstGeom>
        </p:spPr>
        <p:txBody>
          <a:bodyPr vert="horz" lIns="91440" tIns="45720" rIns="91440" bIns="45720" rtlCol="0" anchor="ctr"/>
          <a:lstStyle>
            <a:lvl1pPr algn="ctr">
              <a:defRPr sz="20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978515" y="18645298"/>
            <a:ext cx="3497580" cy="1071033"/>
          </a:xfrm>
          <a:prstGeom prst="rect">
            <a:avLst/>
          </a:prstGeom>
        </p:spPr>
        <p:txBody>
          <a:bodyPr vert="horz" lIns="91440" tIns="45720" rIns="91440" bIns="45720" rtlCol="0" anchor="ctr"/>
          <a:lstStyle>
            <a:lvl1pPr algn="r">
              <a:defRPr sz="2040">
                <a:solidFill>
                  <a:schemeClr val="tx1">
                    <a:tint val="75000"/>
                  </a:schemeClr>
                </a:solidFill>
              </a:defRPr>
            </a:lvl1pPr>
          </a:lstStyle>
          <a:p>
            <a:fld id="{934B70B5-71E0-4417-832A-6FA00D61D881}" type="slidenum">
              <a:rPr lang="en-US" smtClean="0"/>
              <a:t>‹#›</a:t>
            </a:fld>
            <a:endParaRPr lang="en-US"/>
          </a:p>
        </p:txBody>
      </p:sp>
    </p:spTree>
    <p:extLst>
      <p:ext uri="{BB962C8B-B14F-4D97-AF65-F5344CB8AC3E}">
        <p14:creationId xmlns:p14="http://schemas.microsoft.com/office/powerpoint/2010/main" val="264858534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1554480" rtl="0" eaLnBrk="1" latinLnBrk="0" hangingPunct="1">
        <a:lnSpc>
          <a:spcPct val="90000"/>
        </a:lnSpc>
        <a:spcBef>
          <a:spcPct val="0"/>
        </a:spcBef>
        <a:buNone/>
        <a:defRPr sz="7480" kern="1200">
          <a:solidFill>
            <a:schemeClr val="tx1"/>
          </a:solidFill>
          <a:latin typeface="+mj-lt"/>
          <a:ea typeface="+mj-ea"/>
          <a:cs typeface="+mj-cs"/>
        </a:defRPr>
      </a:lvl1pPr>
    </p:titleStyle>
    <p:bodyStyle>
      <a:lvl1pPr marL="388620" indent="-388620" algn="l" defTabSz="1554480" rtl="0" eaLnBrk="1" latinLnBrk="0" hangingPunct="1">
        <a:lnSpc>
          <a:spcPct val="90000"/>
        </a:lnSpc>
        <a:spcBef>
          <a:spcPts val="1700"/>
        </a:spcBef>
        <a:buFont typeface="Arial" panose="020B0604020202020204" pitchFamily="34" charset="0"/>
        <a:buChar char="•"/>
        <a:defRPr sz="4760" kern="1200">
          <a:solidFill>
            <a:schemeClr val="tx1"/>
          </a:solidFill>
          <a:latin typeface="+mn-lt"/>
          <a:ea typeface="+mn-ea"/>
          <a:cs typeface="+mn-cs"/>
        </a:defRPr>
      </a:lvl1pPr>
      <a:lvl2pPr marL="1165860" indent="-388620" algn="l" defTabSz="1554480" rtl="0" eaLnBrk="1" latinLnBrk="0" hangingPunct="1">
        <a:lnSpc>
          <a:spcPct val="90000"/>
        </a:lnSpc>
        <a:spcBef>
          <a:spcPts val="850"/>
        </a:spcBef>
        <a:buFont typeface="Arial" panose="020B0604020202020204" pitchFamily="34" charset="0"/>
        <a:buChar char="•"/>
        <a:defRPr sz="4080" kern="1200">
          <a:solidFill>
            <a:schemeClr val="tx1"/>
          </a:solidFill>
          <a:latin typeface="+mn-lt"/>
          <a:ea typeface="+mn-ea"/>
          <a:cs typeface="+mn-cs"/>
        </a:defRPr>
      </a:lvl2pPr>
      <a:lvl3pPr marL="1943100" indent="-388620" algn="l" defTabSz="1554480" rtl="0" eaLnBrk="1" latinLnBrk="0" hangingPunct="1">
        <a:lnSpc>
          <a:spcPct val="90000"/>
        </a:lnSpc>
        <a:spcBef>
          <a:spcPts val="850"/>
        </a:spcBef>
        <a:buFont typeface="Arial" panose="020B0604020202020204" pitchFamily="34" charset="0"/>
        <a:buChar char="•"/>
        <a:defRPr sz="3400" kern="1200">
          <a:solidFill>
            <a:schemeClr val="tx1"/>
          </a:solidFill>
          <a:latin typeface="+mn-lt"/>
          <a:ea typeface="+mn-ea"/>
          <a:cs typeface="+mn-cs"/>
        </a:defRPr>
      </a:lvl3pPr>
      <a:lvl4pPr marL="2720340" indent="-388620" algn="l" defTabSz="1554480" rtl="0" eaLnBrk="1" latinLnBrk="0" hangingPunct="1">
        <a:lnSpc>
          <a:spcPct val="90000"/>
        </a:lnSpc>
        <a:spcBef>
          <a:spcPts val="850"/>
        </a:spcBef>
        <a:buFont typeface="Arial" panose="020B0604020202020204" pitchFamily="34" charset="0"/>
        <a:buChar char="•"/>
        <a:defRPr sz="3060" kern="1200">
          <a:solidFill>
            <a:schemeClr val="tx1"/>
          </a:solidFill>
          <a:latin typeface="+mn-lt"/>
          <a:ea typeface="+mn-ea"/>
          <a:cs typeface="+mn-cs"/>
        </a:defRPr>
      </a:lvl4pPr>
      <a:lvl5pPr marL="3497580" indent="-388620" algn="l" defTabSz="1554480" rtl="0" eaLnBrk="1" latinLnBrk="0" hangingPunct="1">
        <a:lnSpc>
          <a:spcPct val="90000"/>
        </a:lnSpc>
        <a:spcBef>
          <a:spcPts val="850"/>
        </a:spcBef>
        <a:buFont typeface="Arial" panose="020B0604020202020204" pitchFamily="34" charset="0"/>
        <a:buChar char="•"/>
        <a:defRPr sz="3060" kern="1200">
          <a:solidFill>
            <a:schemeClr val="tx1"/>
          </a:solidFill>
          <a:latin typeface="+mn-lt"/>
          <a:ea typeface="+mn-ea"/>
          <a:cs typeface="+mn-cs"/>
        </a:defRPr>
      </a:lvl5pPr>
      <a:lvl6pPr marL="4274820" indent="-388620" algn="l" defTabSz="1554480" rtl="0" eaLnBrk="1" latinLnBrk="0" hangingPunct="1">
        <a:lnSpc>
          <a:spcPct val="90000"/>
        </a:lnSpc>
        <a:spcBef>
          <a:spcPts val="850"/>
        </a:spcBef>
        <a:buFont typeface="Arial" panose="020B0604020202020204" pitchFamily="34" charset="0"/>
        <a:buChar char="•"/>
        <a:defRPr sz="3060" kern="1200">
          <a:solidFill>
            <a:schemeClr val="tx1"/>
          </a:solidFill>
          <a:latin typeface="+mn-lt"/>
          <a:ea typeface="+mn-ea"/>
          <a:cs typeface="+mn-cs"/>
        </a:defRPr>
      </a:lvl6pPr>
      <a:lvl7pPr marL="5052060" indent="-388620" algn="l" defTabSz="1554480" rtl="0" eaLnBrk="1" latinLnBrk="0" hangingPunct="1">
        <a:lnSpc>
          <a:spcPct val="90000"/>
        </a:lnSpc>
        <a:spcBef>
          <a:spcPts val="850"/>
        </a:spcBef>
        <a:buFont typeface="Arial" panose="020B0604020202020204" pitchFamily="34" charset="0"/>
        <a:buChar char="•"/>
        <a:defRPr sz="3060" kern="1200">
          <a:solidFill>
            <a:schemeClr val="tx1"/>
          </a:solidFill>
          <a:latin typeface="+mn-lt"/>
          <a:ea typeface="+mn-ea"/>
          <a:cs typeface="+mn-cs"/>
        </a:defRPr>
      </a:lvl7pPr>
      <a:lvl8pPr marL="5829300" indent="-388620" algn="l" defTabSz="1554480" rtl="0" eaLnBrk="1" latinLnBrk="0" hangingPunct="1">
        <a:lnSpc>
          <a:spcPct val="90000"/>
        </a:lnSpc>
        <a:spcBef>
          <a:spcPts val="850"/>
        </a:spcBef>
        <a:buFont typeface="Arial" panose="020B0604020202020204" pitchFamily="34" charset="0"/>
        <a:buChar char="•"/>
        <a:defRPr sz="3060" kern="1200">
          <a:solidFill>
            <a:schemeClr val="tx1"/>
          </a:solidFill>
          <a:latin typeface="+mn-lt"/>
          <a:ea typeface="+mn-ea"/>
          <a:cs typeface="+mn-cs"/>
        </a:defRPr>
      </a:lvl8pPr>
      <a:lvl9pPr marL="6606540" indent="-388620" algn="l" defTabSz="1554480" rtl="0" eaLnBrk="1" latinLnBrk="0" hangingPunct="1">
        <a:lnSpc>
          <a:spcPct val="90000"/>
        </a:lnSpc>
        <a:spcBef>
          <a:spcPts val="850"/>
        </a:spcBef>
        <a:buFont typeface="Arial" panose="020B0604020202020204" pitchFamily="34" charset="0"/>
        <a:buChar char="•"/>
        <a:defRPr sz="3060" kern="1200">
          <a:solidFill>
            <a:schemeClr val="tx1"/>
          </a:solidFill>
          <a:latin typeface="+mn-lt"/>
          <a:ea typeface="+mn-ea"/>
          <a:cs typeface="+mn-cs"/>
        </a:defRPr>
      </a:lvl9pPr>
    </p:bodyStyle>
    <p:otherStyle>
      <a:defPPr>
        <a:defRPr lang="en-US"/>
      </a:defPPr>
      <a:lvl1pPr marL="0" algn="l" defTabSz="1554480" rtl="0" eaLnBrk="1" latinLnBrk="0" hangingPunct="1">
        <a:defRPr sz="3060" kern="1200">
          <a:solidFill>
            <a:schemeClr val="tx1"/>
          </a:solidFill>
          <a:latin typeface="+mn-lt"/>
          <a:ea typeface="+mn-ea"/>
          <a:cs typeface="+mn-cs"/>
        </a:defRPr>
      </a:lvl1pPr>
      <a:lvl2pPr marL="777240" algn="l" defTabSz="1554480" rtl="0" eaLnBrk="1" latinLnBrk="0" hangingPunct="1">
        <a:defRPr sz="3060" kern="1200">
          <a:solidFill>
            <a:schemeClr val="tx1"/>
          </a:solidFill>
          <a:latin typeface="+mn-lt"/>
          <a:ea typeface="+mn-ea"/>
          <a:cs typeface="+mn-cs"/>
        </a:defRPr>
      </a:lvl2pPr>
      <a:lvl3pPr marL="1554480" algn="l" defTabSz="1554480" rtl="0" eaLnBrk="1" latinLnBrk="0" hangingPunct="1">
        <a:defRPr sz="3060" kern="1200">
          <a:solidFill>
            <a:schemeClr val="tx1"/>
          </a:solidFill>
          <a:latin typeface="+mn-lt"/>
          <a:ea typeface="+mn-ea"/>
          <a:cs typeface="+mn-cs"/>
        </a:defRPr>
      </a:lvl3pPr>
      <a:lvl4pPr marL="2331720" algn="l" defTabSz="1554480" rtl="0" eaLnBrk="1" latinLnBrk="0" hangingPunct="1">
        <a:defRPr sz="3060" kern="1200">
          <a:solidFill>
            <a:schemeClr val="tx1"/>
          </a:solidFill>
          <a:latin typeface="+mn-lt"/>
          <a:ea typeface="+mn-ea"/>
          <a:cs typeface="+mn-cs"/>
        </a:defRPr>
      </a:lvl4pPr>
      <a:lvl5pPr marL="3108960" algn="l" defTabSz="1554480" rtl="0" eaLnBrk="1" latinLnBrk="0" hangingPunct="1">
        <a:defRPr sz="3060" kern="1200">
          <a:solidFill>
            <a:schemeClr val="tx1"/>
          </a:solidFill>
          <a:latin typeface="+mn-lt"/>
          <a:ea typeface="+mn-ea"/>
          <a:cs typeface="+mn-cs"/>
        </a:defRPr>
      </a:lvl5pPr>
      <a:lvl6pPr marL="3886200" algn="l" defTabSz="1554480" rtl="0" eaLnBrk="1" latinLnBrk="0" hangingPunct="1">
        <a:defRPr sz="3060" kern="1200">
          <a:solidFill>
            <a:schemeClr val="tx1"/>
          </a:solidFill>
          <a:latin typeface="+mn-lt"/>
          <a:ea typeface="+mn-ea"/>
          <a:cs typeface="+mn-cs"/>
        </a:defRPr>
      </a:lvl6pPr>
      <a:lvl7pPr marL="4663440" algn="l" defTabSz="1554480" rtl="0" eaLnBrk="1" latinLnBrk="0" hangingPunct="1">
        <a:defRPr sz="3060" kern="1200">
          <a:solidFill>
            <a:schemeClr val="tx1"/>
          </a:solidFill>
          <a:latin typeface="+mn-lt"/>
          <a:ea typeface="+mn-ea"/>
          <a:cs typeface="+mn-cs"/>
        </a:defRPr>
      </a:lvl7pPr>
      <a:lvl8pPr marL="5440680" algn="l" defTabSz="1554480" rtl="0" eaLnBrk="1" latinLnBrk="0" hangingPunct="1">
        <a:defRPr sz="3060" kern="1200">
          <a:solidFill>
            <a:schemeClr val="tx1"/>
          </a:solidFill>
          <a:latin typeface="+mn-lt"/>
          <a:ea typeface="+mn-ea"/>
          <a:cs typeface="+mn-cs"/>
        </a:defRPr>
      </a:lvl8pPr>
      <a:lvl9pPr marL="6217920" algn="l" defTabSz="1554480" rtl="0" eaLnBrk="1" latinLnBrk="0" hangingPunct="1">
        <a:defRPr sz="30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2.svg"/><Relationship Id="rId18"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image" Target="../media/image7.png"/><Relationship Id="rId12" Type="http://schemas.openxmlformats.org/officeDocument/2006/relationships/image" Target="../media/image11.png"/><Relationship Id="rId17" Type="http://schemas.openxmlformats.org/officeDocument/2006/relationships/image" Target="../media/image13.png"/><Relationship Id="rId2" Type="http://schemas.openxmlformats.org/officeDocument/2006/relationships/image" Target="../media/image1.png"/><Relationship Id="rId16"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9.svg"/><Relationship Id="rId5" Type="http://schemas.openxmlformats.org/officeDocument/2006/relationships/image" Target="../media/image15.png"/><Relationship Id="rId15" Type="http://schemas.openxmlformats.org/officeDocument/2006/relationships/image" Target="../media/image10.svg"/><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17.svg"/><Relationship Id="rId14"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24.png"/><Relationship Id="rId12" Type="http://schemas.openxmlformats.org/officeDocument/2006/relationships/image" Target="../media/image28.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9.svg"/><Relationship Id="rId11" Type="http://schemas.openxmlformats.org/officeDocument/2006/relationships/image" Target="../media/image9.png"/><Relationship Id="rId5" Type="http://schemas.openxmlformats.org/officeDocument/2006/relationships/image" Target="../media/image18.png"/><Relationship Id="rId10" Type="http://schemas.openxmlformats.org/officeDocument/2006/relationships/image" Target="../media/image27.png"/><Relationship Id="rId4" Type="http://schemas.openxmlformats.org/officeDocument/2006/relationships/image" Target="../media/image23.svg"/><Relationship Id="rId9" Type="http://schemas.openxmlformats.org/officeDocument/2006/relationships/image" Target="../media/image26.png"/></Relationships>
</file>

<file path=ppt/slides/_rels/slide4.xml.rels><?xml version="1.0" encoding="UTF-8" standalone="yes"?>
<Relationships xmlns="http://schemas.openxmlformats.org/package/2006/relationships"><Relationship Id="rId8" Type="http://schemas.openxmlformats.org/officeDocument/2006/relationships/hyperlink" Target="https://www.asme.org/events/e-fests" TargetMode="External"/><Relationship Id="rId13" Type="http://schemas.openxmlformats.org/officeDocument/2006/relationships/image" Target="../media/image6.png"/><Relationship Id="rId3" Type="http://schemas.openxmlformats.org/officeDocument/2006/relationships/hyperlink" Target="http://www.asme.org/events/e-fests" TargetMode="External"/><Relationship Id="rId7" Type="http://schemas.openxmlformats.org/officeDocument/2006/relationships/image" Target="../media/image19.svg"/><Relationship Id="rId12" Type="http://schemas.openxmlformats.org/officeDocument/2006/relationships/image" Target="../media/image28.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9.png"/><Relationship Id="rId5" Type="http://schemas.openxmlformats.org/officeDocument/2006/relationships/image" Target="../media/image23.svg"/><Relationship Id="rId10" Type="http://schemas.openxmlformats.org/officeDocument/2006/relationships/image" Target="../media/image30.png"/><Relationship Id="rId4" Type="http://schemas.openxmlformats.org/officeDocument/2006/relationships/image" Target="../media/image22.png"/><Relationship Id="rId9" Type="http://schemas.openxmlformats.org/officeDocument/2006/relationships/image" Target="../media/image29.png"/><Relationship Id="rId14" Type="http://schemas.openxmlformats.org/officeDocument/2006/relationships/image" Target="../media/image31.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8.png"/><Relationship Id="rId7"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6.png"/><Relationship Id="rId4" Type="http://schemas.openxmlformats.org/officeDocument/2006/relationships/image" Target="../media/image19.svg"/><Relationship Id="rId9" Type="http://schemas.openxmlformats.org/officeDocument/2006/relationships/image" Target="../media/image35.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9.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37.png"/><Relationship Id="rId10" Type="http://schemas.openxmlformats.org/officeDocument/2006/relationships/image" Target="../media/image19.svg"/><Relationship Id="rId4" Type="http://schemas.openxmlformats.org/officeDocument/2006/relationships/image" Target="../media/image2.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9.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37.png"/><Relationship Id="rId10" Type="http://schemas.openxmlformats.org/officeDocument/2006/relationships/image" Target="../media/image19.svg"/><Relationship Id="rId4" Type="http://schemas.openxmlformats.org/officeDocument/2006/relationships/image" Target="../media/image2.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9.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37.png"/><Relationship Id="rId10" Type="http://schemas.openxmlformats.org/officeDocument/2006/relationships/image" Target="../media/image19.svg"/><Relationship Id="rId4" Type="http://schemas.openxmlformats.org/officeDocument/2006/relationships/image" Target="../media/image2.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3057F6-5A71-4BFC-8B4C-BAC2ECC742E8}"/>
              </a:ext>
            </a:extLst>
          </p:cNvPr>
          <p:cNvPicPr>
            <a:picLocks noChangeAspect="1"/>
          </p:cNvPicPr>
          <p:nvPr/>
        </p:nvPicPr>
        <p:blipFill>
          <a:blip r:embed="rId2"/>
          <a:stretch>
            <a:fillRect/>
          </a:stretch>
        </p:blipFill>
        <p:spPr>
          <a:xfrm>
            <a:off x="0" y="0"/>
            <a:ext cx="15544800" cy="516458"/>
          </a:xfrm>
          <a:prstGeom prst="rect">
            <a:avLst/>
          </a:prstGeom>
        </p:spPr>
      </p:pic>
      <p:sp>
        <p:nvSpPr>
          <p:cNvPr id="6" name="Rectangle 5">
            <a:extLst>
              <a:ext uri="{FF2B5EF4-FFF2-40B4-BE49-F238E27FC236}">
                <a16:creationId xmlns:a16="http://schemas.microsoft.com/office/drawing/2014/main" id="{38C05A83-EFD8-48FB-BA02-010DDEB5711F}"/>
              </a:ext>
            </a:extLst>
          </p:cNvPr>
          <p:cNvSpPr/>
          <p:nvPr/>
        </p:nvSpPr>
        <p:spPr>
          <a:xfrm>
            <a:off x="1967562" y="516458"/>
            <a:ext cx="10004732" cy="19662848"/>
          </a:xfrm>
          <a:prstGeom prst="rect">
            <a:avLst/>
          </a:prstGeom>
        </p:spPr>
        <p:style>
          <a:lnRef idx="1">
            <a:schemeClr val="accent1"/>
          </a:lnRef>
          <a:fillRef idx="1001">
            <a:schemeClr val="dk2"/>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spc="50" dirty="0">
              <a:ln w="9525" cmpd="sng">
                <a:solidFill>
                  <a:schemeClr val="accent1"/>
                </a:solidFill>
                <a:prstDash val="solid"/>
              </a:ln>
              <a:solidFill>
                <a:srgbClr val="70AD47">
                  <a:tint val="1000"/>
                </a:srgbClr>
              </a:solidFill>
              <a:effectLst>
                <a:glow rad="228600">
                  <a:schemeClr val="accent1">
                    <a:satMod val="175000"/>
                    <a:alpha val="40000"/>
                  </a:schemeClr>
                </a:glow>
              </a:effectLst>
              <a:highlight>
                <a:srgbClr val="C0C0C0"/>
              </a:highlight>
            </a:endParaRPr>
          </a:p>
        </p:txBody>
      </p:sp>
      <p:sp>
        <p:nvSpPr>
          <p:cNvPr id="8" name="Rectangle 7">
            <a:extLst>
              <a:ext uri="{FF2B5EF4-FFF2-40B4-BE49-F238E27FC236}">
                <a16:creationId xmlns:a16="http://schemas.microsoft.com/office/drawing/2014/main" id="{FBA5B1ED-1697-44C4-9674-C89529B789D2}"/>
              </a:ext>
            </a:extLst>
          </p:cNvPr>
          <p:cNvSpPr/>
          <p:nvPr/>
        </p:nvSpPr>
        <p:spPr>
          <a:xfrm>
            <a:off x="11972294" y="516458"/>
            <a:ext cx="3572506" cy="2053122"/>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10" name="Rectangle 9">
            <a:extLst>
              <a:ext uri="{FF2B5EF4-FFF2-40B4-BE49-F238E27FC236}">
                <a16:creationId xmlns:a16="http://schemas.microsoft.com/office/drawing/2014/main" id="{9460E8A6-6A5B-4AB8-9BFC-5C6AD7493B2F}"/>
              </a:ext>
            </a:extLst>
          </p:cNvPr>
          <p:cNvSpPr/>
          <p:nvPr/>
        </p:nvSpPr>
        <p:spPr>
          <a:xfrm>
            <a:off x="5366639" y="1154162"/>
            <a:ext cx="2372167" cy="2694132"/>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9EBFBCD-D724-4AB7-B2BA-0DA18BB213D2}"/>
              </a:ext>
            </a:extLst>
          </p:cNvPr>
          <p:cNvPicPr>
            <a:picLocks noChangeAspect="1"/>
          </p:cNvPicPr>
          <p:nvPr/>
        </p:nvPicPr>
        <p:blipFill>
          <a:blip r:embed="rId3"/>
          <a:stretch>
            <a:fillRect/>
          </a:stretch>
        </p:blipFill>
        <p:spPr>
          <a:xfrm>
            <a:off x="5492943" y="1265407"/>
            <a:ext cx="2119554" cy="2490617"/>
          </a:xfrm>
          <a:prstGeom prst="rect">
            <a:avLst/>
          </a:prstGeom>
        </p:spPr>
      </p:pic>
      <p:sp>
        <p:nvSpPr>
          <p:cNvPr id="11" name="Rectangle: Rounded Corners 10">
            <a:extLst>
              <a:ext uri="{FF2B5EF4-FFF2-40B4-BE49-F238E27FC236}">
                <a16:creationId xmlns:a16="http://schemas.microsoft.com/office/drawing/2014/main" id="{878A8A4E-0ED9-48D6-B0F7-9784E25DA43C}"/>
              </a:ext>
            </a:extLst>
          </p:cNvPr>
          <p:cNvSpPr/>
          <p:nvPr/>
        </p:nvSpPr>
        <p:spPr>
          <a:xfrm>
            <a:off x="8037605" y="3935499"/>
            <a:ext cx="914601" cy="4289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2E5FA123-7E7B-4BE5-BAD3-540C93BB5347}"/>
              </a:ext>
            </a:extLst>
          </p:cNvPr>
          <p:cNvSpPr/>
          <p:nvPr/>
        </p:nvSpPr>
        <p:spPr>
          <a:xfrm>
            <a:off x="4509431" y="3916943"/>
            <a:ext cx="817687" cy="396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A27D24BB-B2EB-4315-95E8-1D5176100021}"/>
              </a:ext>
            </a:extLst>
          </p:cNvPr>
          <p:cNvSpPr/>
          <p:nvPr/>
        </p:nvSpPr>
        <p:spPr>
          <a:xfrm>
            <a:off x="6293255" y="3916943"/>
            <a:ext cx="887262" cy="396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4C027D70-0312-44E8-A6C9-4CB0762D5401}"/>
              </a:ext>
            </a:extLst>
          </p:cNvPr>
          <p:cNvSpPr/>
          <p:nvPr/>
        </p:nvSpPr>
        <p:spPr>
          <a:xfrm>
            <a:off x="7250921" y="3925338"/>
            <a:ext cx="716280" cy="396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8546D321-BA90-486D-8DE9-5E21BC7346C5}"/>
              </a:ext>
            </a:extLst>
          </p:cNvPr>
          <p:cNvSpPr/>
          <p:nvPr/>
        </p:nvSpPr>
        <p:spPr>
          <a:xfrm>
            <a:off x="5411149" y="3916943"/>
            <a:ext cx="798075" cy="396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92EAD71-B230-418C-8595-0B59A842AE9E}"/>
              </a:ext>
            </a:extLst>
          </p:cNvPr>
          <p:cNvSpPr/>
          <p:nvPr/>
        </p:nvSpPr>
        <p:spPr>
          <a:xfrm>
            <a:off x="4369802" y="606263"/>
            <a:ext cx="4431021" cy="584775"/>
          </a:xfrm>
          <a:prstGeom prst="rect">
            <a:avLst/>
          </a:prstGeom>
          <a:noFill/>
          <a:ln>
            <a:noFill/>
          </a:ln>
        </p:spPr>
        <p:txBody>
          <a:bodyPr wrap="none" lIns="91440" tIns="45720" rIns="91440" bIns="45720">
            <a:spAutoFit/>
          </a:bodyPr>
          <a:lstStyle/>
          <a:p>
            <a:pPr algn="ctr"/>
            <a:r>
              <a:rPr lang="en-US" sz="3200" b="1" dirty="0">
                <a:ln w="9525">
                  <a:solidFill>
                    <a:schemeClr val="bg1"/>
                  </a:solidFill>
                  <a:prstDash val="solid"/>
                </a:ln>
                <a:solidFill>
                  <a:schemeClr val="accent5"/>
                </a:solidFill>
                <a:latin typeface="Castellar" panose="020A0402060406010301" pitchFamily="18" charset="0"/>
              </a:rPr>
              <a:t>Brandon</a:t>
            </a:r>
            <a:r>
              <a:rPr lang="en-US"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astellar" panose="020A0402060406010301" pitchFamily="18" charset="0"/>
              </a:rPr>
              <a:t> </a:t>
            </a:r>
            <a:r>
              <a:rPr lang="en-US" sz="3200" b="1" dirty="0">
                <a:ln w="9525">
                  <a:solidFill>
                    <a:schemeClr val="bg1"/>
                  </a:solidFill>
                  <a:prstDash val="solid"/>
                </a:ln>
                <a:solidFill>
                  <a:schemeClr val="accent5"/>
                </a:solidFill>
                <a:latin typeface="Castellar" panose="020A0402060406010301" pitchFamily="18" charset="0"/>
              </a:rPr>
              <a:t>Torres</a:t>
            </a:r>
          </a:p>
        </p:txBody>
      </p:sp>
      <p:sp>
        <p:nvSpPr>
          <p:cNvPr id="18" name="TextBox 17">
            <a:extLst>
              <a:ext uri="{FF2B5EF4-FFF2-40B4-BE49-F238E27FC236}">
                <a16:creationId xmlns:a16="http://schemas.microsoft.com/office/drawing/2014/main" id="{AAE66042-7DBF-46E4-9248-E86286B79DF0}"/>
              </a:ext>
            </a:extLst>
          </p:cNvPr>
          <p:cNvSpPr txBox="1"/>
          <p:nvPr/>
        </p:nvSpPr>
        <p:spPr>
          <a:xfrm>
            <a:off x="6233819" y="3935499"/>
            <a:ext cx="1017105" cy="369332"/>
          </a:xfrm>
          <a:prstGeom prst="rect">
            <a:avLst/>
          </a:prstGeom>
          <a:noFill/>
        </p:spPr>
        <p:txBody>
          <a:bodyPr wrap="square" rtlCol="0">
            <a:spAutoFit/>
          </a:bodyPr>
          <a:lstStyle/>
          <a:p>
            <a:r>
              <a:rPr lang="en-US" dirty="0">
                <a:solidFill>
                  <a:schemeClr val="bg1"/>
                </a:solidFill>
              </a:rPr>
              <a:t>Message</a:t>
            </a:r>
          </a:p>
        </p:txBody>
      </p:sp>
      <p:sp>
        <p:nvSpPr>
          <p:cNvPr id="19" name="TextBox 18">
            <a:extLst>
              <a:ext uri="{FF2B5EF4-FFF2-40B4-BE49-F238E27FC236}">
                <a16:creationId xmlns:a16="http://schemas.microsoft.com/office/drawing/2014/main" id="{94A7C72E-939B-4C68-BCD3-E57425AEF4EE}"/>
              </a:ext>
            </a:extLst>
          </p:cNvPr>
          <p:cNvSpPr txBox="1"/>
          <p:nvPr/>
        </p:nvSpPr>
        <p:spPr>
          <a:xfrm>
            <a:off x="7259272" y="3938792"/>
            <a:ext cx="746793" cy="369332"/>
          </a:xfrm>
          <a:prstGeom prst="rect">
            <a:avLst/>
          </a:prstGeom>
          <a:noFill/>
        </p:spPr>
        <p:txBody>
          <a:bodyPr wrap="square" rtlCol="0">
            <a:spAutoFit/>
          </a:bodyPr>
          <a:lstStyle/>
          <a:p>
            <a:r>
              <a:rPr lang="en-US" dirty="0">
                <a:solidFill>
                  <a:schemeClr val="bg1"/>
                </a:solidFill>
              </a:rPr>
              <a:t>Email</a:t>
            </a:r>
          </a:p>
        </p:txBody>
      </p:sp>
      <p:sp>
        <p:nvSpPr>
          <p:cNvPr id="20" name="TextBox 19">
            <a:extLst>
              <a:ext uri="{FF2B5EF4-FFF2-40B4-BE49-F238E27FC236}">
                <a16:creationId xmlns:a16="http://schemas.microsoft.com/office/drawing/2014/main" id="{DBC63F1C-5B09-43B6-A389-335B93F0A560}"/>
              </a:ext>
            </a:extLst>
          </p:cNvPr>
          <p:cNvSpPr txBox="1"/>
          <p:nvPr/>
        </p:nvSpPr>
        <p:spPr>
          <a:xfrm>
            <a:off x="5411150" y="3938792"/>
            <a:ext cx="873759" cy="369332"/>
          </a:xfrm>
          <a:prstGeom prst="rect">
            <a:avLst/>
          </a:prstGeom>
          <a:noFill/>
        </p:spPr>
        <p:txBody>
          <a:bodyPr wrap="square" rtlCol="0">
            <a:spAutoFit/>
          </a:bodyPr>
          <a:lstStyle/>
          <a:p>
            <a:r>
              <a:rPr lang="en-US" dirty="0">
                <a:solidFill>
                  <a:schemeClr val="bg1"/>
                </a:solidFill>
              </a:rPr>
              <a:t>Videos</a:t>
            </a:r>
          </a:p>
        </p:txBody>
      </p:sp>
      <p:sp>
        <p:nvSpPr>
          <p:cNvPr id="21" name="TextBox 20">
            <a:extLst>
              <a:ext uri="{FF2B5EF4-FFF2-40B4-BE49-F238E27FC236}">
                <a16:creationId xmlns:a16="http://schemas.microsoft.com/office/drawing/2014/main" id="{6F018CF0-1D1A-4033-92F0-D4060FE9B7BE}"/>
              </a:ext>
            </a:extLst>
          </p:cNvPr>
          <p:cNvSpPr txBox="1"/>
          <p:nvPr/>
        </p:nvSpPr>
        <p:spPr>
          <a:xfrm>
            <a:off x="8038160" y="3952246"/>
            <a:ext cx="831452" cy="369332"/>
          </a:xfrm>
          <a:prstGeom prst="rect">
            <a:avLst/>
          </a:prstGeom>
          <a:noFill/>
        </p:spPr>
        <p:txBody>
          <a:bodyPr wrap="square" rtlCol="0">
            <a:spAutoFit/>
          </a:bodyPr>
          <a:lstStyle/>
          <a:p>
            <a:r>
              <a:rPr lang="en-US" dirty="0">
                <a:solidFill>
                  <a:schemeClr val="bg1"/>
                </a:solidFill>
              </a:rPr>
              <a:t>Follow</a:t>
            </a:r>
          </a:p>
        </p:txBody>
      </p:sp>
      <p:sp>
        <p:nvSpPr>
          <p:cNvPr id="22" name="TextBox 21">
            <a:extLst>
              <a:ext uri="{FF2B5EF4-FFF2-40B4-BE49-F238E27FC236}">
                <a16:creationId xmlns:a16="http://schemas.microsoft.com/office/drawing/2014/main" id="{3ECB6F00-D790-4661-AF29-72CD907DF4CB}"/>
              </a:ext>
            </a:extLst>
          </p:cNvPr>
          <p:cNvSpPr txBox="1"/>
          <p:nvPr/>
        </p:nvSpPr>
        <p:spPr>
          <a:xfrm>
            <a:off x="4481394" y="3930397"/>
            <a:ext cx="873759" cy="369332"/>
          </a:xfrm>
          <a:prstGeom prst="rect">
            <a:avLst/>
          </a:prstGeom>
          <a:noFill/>
        </p:spPr>
        <p:txBody>
          <a:bodyPr wrap="square" rtlCol="0">
            <a:spAutoFit/>
          </a:bodyPr>
          <a:lstStyle/>
          <a:p>
            <a:r>
              <a:rPr lang="en-US" dirty="0">
                <a:solidFill>
                  <a:schemeClr val="bg1"/>
                </a:solidFill>
              </a:rPr>
              <a:t>Photos</a:t>
            </a:r>
          </a:p>
        </p:txBody>
      </p:sp>
      <p:sp>
        <p:nvSpPr>
          <p:cNvPr id="23" name="TextBox 22">
            <a:extLst>
              <a:ext uri="{FF2B5EF4-FFF2-40B4-BE49-F238E27FC236}">
                <a16:creationId xmlns:a16="http://schemas.microsoft.com/office/drawing/2014/main" id="{83C8EF0F-60A2-49F3-B2EF-697C55B752FC}"/>
              </a:ext>
            </a:extLst>
          </p:cNvPr>
          <p:cNvSpPr txBox="1"/>
          <p:nvPr/>
        </p:nvSpPr>
        <p:spPr>
          <a:xfrm>
            <a:off x="3424985" y="4416842"/>
            <a:ext cx="6325565" cy="1077218"/>
          </a:xfrm>
          <a:prstGeom prst="rect">
            <a:avLst/>
          </a:prstGeom>
          <a:noFill/>
        </p:spPr>
        <p:txBody>
          <a:bodyPr wrap="square" rtlCol="0">
            <a:spAutoFit/>
          </a:bodyPr>
          <a:lstStyle/>
          <a:p>
            <a:pPr algn="ctr"/>
            <a:r>
              <a:rPr lang="en-US" sz="3200" dirty="0">
                <a:ln>
                  <a:solidFill>
                    <a:schemeClr val="bg2"/>
                  </a:solidFill>
                </a:ln>
                <a:solidFill>
                  <a:schemeClr val="bg1"/>
                </a:solidFill>
                <a:latin typeface="Bookman Old Style" panose="02050604050505020204" pitchFamily="18" charset="0"/>
              </a:rPr>
              <a:t>University of Missouri Columbia</a:t>
            </a:r>
          </a:p>
        </p:txBody>
      </p:sp>
      <p:sp>
        <p:nvSpPr>
          <p:cNvPr id="25" name="TextBox 24">
            <a:extLst>
              <a:ext uri="{FF2B5EF4-FFF2-40B4-BE49-F238E27FC236}">
                <a16:creationId xmlns:a16="http://schemas.microsoft.com/office/drawing/2014/main" id="{F40A16F1-E193-47F1-811C-1D7ADFD4C42B}"/>
              </a:ext>
            </a:extLst>
          </p:cNvPr>
          <p:cNvSpPr txBox="1"/>
          <p:nvPr/>
        </p:nvSpPr>
        <p:spPr>
          <a:xfrm>
            <a:off x="3346857" y="5375240"/>
            <a:ext cx="6481823" cy="461665"/>
          </a:xfrm>
          <a:prstGeom prst="rect">
            <a:avLst/>
          </a:prstGeom>
          <a:noFill/>
        </p:spPr>
        <p:txBody>
          <a:bodyPr wrap="square" rtlCol="0">
            <a:spAutoFit/>
          </a:bodyPr>
          <a:lstStyle/>
          <a:p>
            <a:pPr algn="ctr"/>
            <a:r>
              <a:rPr lang="en-US" sz="2400" dirty="0">
                <a:ln>
                  <a:solidFill>
                    <a:schemeClr val="bg2"/>
                  </a:solidFill>
                </a:ln>
                <a:solidFill>
                  <a:schemeClr val="bg1"/>
                </a:solidFill>
                <a:latin typeface="Bookman Old Style" panose="02050604050505020204" pitchFamily="18" charset="0"/>
              </a:rPr>
              <a:t>Bachelors in Mechanical Engineering</a:t>
            </a:r>
          </a:p>
        </p:txBody>
      </p:sp>
      <p:sp>
        <p:nvSpPr>
          <p:cNvPr id="26" name="TextBox 25">
            <a:extLst>
              <a:ext uri="{FF2B5EF4-FFF2-40B4-BE49-F238E27FC236}">
                <a16:creationId xmlns:a16="http://schemas.microsoft.com/office/drawing/2014/main" id="{1BCB1F69-4BCB-42E1-B983-ABAE6CCF40CB}"/>
              </a:ext>
            </a:extLst>
          </p:cNvPr>
          <p:cNvSpPr txBox="1"/>
          <p:nvPr/>
        </p:nvSpPr>
        <p:spPr>
          <a:xfrm>
            <a:off x="3280739" y="5840063"/>
            <a:ext cx="6609144" cy="400110"/>
          </a:xfrm>
          <a:prstGeom prst="rect">
            <a:avLst/>
          </a:prstGeom>
          <a:noFill/>
        </p:spPr>
        <p:txBody>
          <a:bodyPr wrap="square" rtlCol="0">
            <a:spAutoFit/>
          </a:bodyPr>
          <a:lstStyle/>
          <a:p>
            <a:pPr algn="ctr"/>
            <a:r>
              <a:rPr lang="en-US" sz="2000" dirty="0">
                <a:ln>
                  <a:solidFill>
                    <a:schemeClr val="bg2"/>
                  </a:solidFill>
                </a:ln>
                <a:solidFill>
                  <a:schemeClr val="bg1"/>
                </a:solidFill>
                <a:latin typeface="Bookman Old Style" panose="02050604050505020204" pitchFamily="18" charset="0"/>
              </a:rPr>
              <a:t>Expected Graduation: May 2017 </a:t>
            </a:r>
          </a:p>
        </p:txBody>
      </p:sp>
      <p:pic>
        <p:nvPicPr>
          <p:cNvPr id="33" name="Picture 32">
            <a:extLst>
              <a:ext uri="{FF2B5EF4-FFF2-40B4-BE49-F238E27FC236}">
                <a16:creationId xmlns:a16="http://schemas.microsoft.com/office/drawing/2014/main" id="{54D96B66-F21B-4307-B0D2-5193C3E0058D}"/>
              </a:ext>
            </a:extLst>
          </p:cNvPr>
          <p:cNvPicPr>
            <a:picLocks noChangeAspect="1"/>
          </p:cNvPicPr>
          <p:nvPr/>
        </p:nvPicPr>
        <p:blipFill>
          <a:blip r:embed="rId4"/>
          <a:stretch>
            <a:fillRect/>
          </a:stretch>
        </p:blipFill>
        <p:spPr>
          <a:xfrm>
            <a:off x="12365484" y="3595731"/>
            <a:ext cx="2789394" cy="2900970"/>
          </a:xfrm>
          <a:prstGeom prst="rect">
            <a:avLst/>
          </a:prstGeom>
          <a:ln w="38100" cap="sq">
            <a:solidFill>
              <a:srgbClr val="0070C0"/>
            </a:solidFill>
            <a:prstDash val="solid"/>
            <a:miter lim="800000"/>
          </a:ln>
          <a:effectLst>
            <a:outerShdw blurRad="50800" dist="38100" dir="2700000" algn="tl" rotWithShape="0">
              <a:srgbClr val="000000">
                <a:alpha val="43000"/>
              </a:srgbClr>
            </a:outerShdw>
          </a:effectLst>
        </p:spPr>
      </p:pic>
      <p:pic>
        <p:nvPicPr>
          <p:cNvPr id="39" name="Picture 38">
            <a:extLst>
              <a:ext uri="{FF2B5EF4-FFF2-40B4-BE49-F238E27FC236}">
                <a16:creationId xmlns:a16="http://schemas.microsoft.com/office/drawing/2014/main" id="{9DAD8DEA-A85B-4AFF-8912-EE2CE04F23B9}"/>
              </a:ext>
            </a:extLst>
          </p:cNvPr>
          <p:cNvPicPr>
            <a:picLocks noChangeAspect="1"/>
          </p:cNvPicPr>
          <p:nvPr/>
        </p:nvPicPr>
        <p:blipFill>
          <a:blip r:embed="rId5"/>
          <a:stretch>
            <a:fillRect/>
          </a:stretch>
        </p:blipFill>
        <p:spPr>
          <a:xfrm>
            <a:off x="12312556" y="7771447"/>
            <a:ext cx="2895250" cy="2895250"/>
          </a:xfrm>
          <a:prstGeom prst="rect">
            <a:avLst/>
          </a:prstGeom>
          <a:ln>
            <a:solidFill>
              <a:srgbClr val="0070C0"/>
            </a:solidFill>
          </a:ln>
        </p:spPr>
      </p:pic>
      <p:pic>
        <p:nvPicPr>
          <p:cNvPr id="40" name="Picture 39">
            <a:extLst>
              <a:ext uri="{FF2B5EF4-FFF2-40B4-BE49-F238E27FC236}">
                <a16:creationId xmlns:a16="http://schemas.microsoft.com/office/drawing/2014/main" id="{8DCD5020-F52F-482D-A11D-163B2D68AC03}"/>
              </a:ext>
            </a:extLst>
          </p:cNvPr>
          <p:cNvPicPr>
            <a:picLocks noChangeAspect="1"/>
          </p:cNvPicPr>
          <p:nvPr/>
        </p:nvPicPr>
        <p:blipFill>
          <a:blip r:embed="rId6"/>
          <a:stretch>
            <a:fillRect/>
          </a:stretch>
        </p:blipFill>
        <p:spPr>
          <a:xfrm>
            <a:off x="12312556" y="12346722"/>
            <a:ext cx="2895250" cy="3016851"/>
          </a:xfrm>
          <a:prstGeom prst="rect">
            <a:avLst/>
          </a:prstGeom>
          <a:ln>
            <a:solidFill>
              <a:schemeClr val="accent1">
                <a:lumMod val="75000"/>
              </a:schemeClr>
            </a:solidFill>
          </a:ln>
        </p:spPr>
      </p:pic>
      <p:sp>
        <p:nvSpPr>
          <p:cNvPr id="43" name="TextBox 42">
            <a:extLst>
              <a:ext uri="{FF2B5EF4-FFF2-40B4-BE49-F238E27FC236}">
                <a16:creationId xmlns:a16="http://schemas.microsoft.com/office/drawing/2014/main" id="{38FE9D8A-C897-4AB9-BAB4-0A7B904DE6FB}"/>
              </a:ext>
            </a:extLst>
          </p:cNvPr>
          <p:cNvSpPr txBox="1"/>
          <p:nvPr/>
        </p:nvSpPr>
        <p:spPr>
          <a:xfrm>
            <a:off x="11972294" y="6584902"/>
            <a:ext cx="3477452" cy="1077218"/>
          </a:xfrm>
          <a:prstGeom prst="rect">
            <a:avLst/>
          </a:prstGeom>
          <a:noFill/>
        </p:spPr>
        <p:txBody>
          <a:bodyPr wrap="square" rtlCol="0">
            <a:spAutoFit/>
          </a:bodyPr>
          <a:lstStyle/>
          <a:p>
            <a:pPr algn="ctr"/>
            <a:r>
              <a:rPr lang="en-US" sz="2400" b="1" dirty="0">
                <a:solidFill>
                  <a:schemeClr val="accent1"/>
                </a:solidFill>
              </a:rPr>
              <a:t>Vice President</a:t>
            </a:r>
            <a:r>
              <a:rPr lang="en-US" sz="2000" b="1" dirty="0">
                <a:solidFill>
                  <a:schemeClr val="accent1"/>
                </a:solidFill>
              </a:rPr>
              <a:t>: </a:t>
            </a:r>
          </a:p>
          <a:p>
            <a:pPr algn="ctr"/>
            <a:r>
              <a:rPr lang="en-US" sz="2000" dirty="0">
                <a:solidFill>
                  <a:schemeClr val="accent1"/>
                </a:solidFill>
              </a:rPr>
              <a:t>American Society of Mechanical Engineering</a:t>
            </a:r>
          </a:p>
        </p:txBody>
      </p:sp>
      <p:sp>
        <p:nvSpPr>
          <p:cNvPr id="44" name="TextBox 43">
            <a:extLst>
              <a:ext uri="{FF2B5EF4-FFF2-40B4-BE49-F238E27FC236}">
                <a16:creationId xmlns:a16="http://schemas.microsoft.com/office/drawing/2014/main" id="{E699A585-6AA8-46E4-94DA-84008D78E8BA}"/>
              </a:ext>
            </a:extLst>
          </p:cNvPr>
          <p:cNvSpPr txBox="1"/>
          <p:nvPr/>
        </p:nvSpPr>
        <p:spPr>
          <a:xfrm>
            <a:off x="12743756" y="10827485"/>
            <a:ext cx="2133100" cy="1384995"/>
          </a:xfrm>
          <a:prstGeom prst="rect">
            <a:avLst/>
          </a:prstGeom>
          <a:noFill/>
        </p:spPr>
        <p:txBody>
          <a:bodyPr wrap="square" rtlCol="0">
            <a:spAutoFit/>
          </a:bodyPr>
          <a:lstStyle/>
          <a:p>
            <a:pPr algn="ctr"/>
            <a:r>
              <a:rPr lang="en-US" sz="2400" b="1" dirty="0">
                <a:solidFill>
                  <a:schemeClr val="accent1"/>
                </a:solidFill>
              </a:rPr>
              <a:t>Treasurer:</a:t>
            </a:r>
            <a:r>
              <a:rPr lang="en-US" sz="2400" dirty="0">
                <a:solidFill>
                  <a:srgbClr val="00B050"/>
                </a:solidFill>
              </a:rPr>
              <a:t> </a:t>
            </a:r>
            <a:r>
              <a:rPr lang="en-US" sz="2000" dirty="0">
                <a:solidFill>
                  <a:schemeClr val="accent1"/>
                </a:solidFill>
              </a:rPr>
              <a:t>American Institute of Aeronautics and Astronautics</a:t>
            </a:r>
          </a:p>
        </p:txBody>
      </p:sp>
      <p:sp>
        <p:nvSpPr>
          <p:cNvPr id="45" name="TextBox 44">
            <a:extLst>
              <a:ext uri="{FF2B5EF4-FFF2-40B4-BE49-F238E27FC236}">
                <a16:creationId xmlns:a16="http://schemas.microsoft.com/office/drawing/2014/main" id="{E6CE9E40-F720-4B8F-B049-8FE519860DC1}"/>
              </a:ext>
            </a:extLst>
          </p:cNvPr>
          <p:cNvSpPr txBox="1"/>
          <p:nvPr/>
        </p:nvSpPr>
        <p:spPr>
          <a:xfrm>
            <a:off x="12479641" y="15363573"/>
            <a:ext cx="2661330" cy="769441"/>
          </a:xfrm>
          <a:prstGeom prst="rect">
            <a:avLst/>
          </a:prstGeom>
          <a:noFill/>
        </p:spPr>
        <p:txBody>
          <a:bodyPr wrap="square" rtlCol="0">
            <a:spAutoFit/>
          </a:bodyPr>
          <a:lstStyle/>
          <a:p>
            <a:pPr algn="ctr"/>
            <a:r>
              <a:rPr lang="en-US" sz="2400" b="1" dirty="0">
                <a:solidFill>
                  <a:schemeClr val="accent1"/>
                </a:solidFill>
              </a:rPr>
              <a:t>Member:</a:t>
            </a:r>
          </a:p>
          <a:p>
            <a:pPr algn="ctr"/>
            <a:r>
              <a:rPr lang="en-US" sz="2000" dirty="0">
                <a:solidFill>
                  <a:schemeClr val="accent1"/>
                </a:solidFill>
              </a:rPr>
              <a:t> 3D Printing Club</a:t>
            </a:r>
          </a:p>
        </p:txBody>
      </p:sp>
      <p:sp>
        <p:nvSpPr>
          <p:cNvPr id="46" name="Rectangle 45">
            <a:extLst>
              <a:ext uri="{FF2B5EF4-FFF2-40B4-BE49-F238E27FC236}">
                <a16:creationId xmlns:a16="http://schemas.microsoft.com/office/drawing/2014/main" id="{31F11431-1F50-4CB9-B2F4-2A7819FEACC8}"/>
              </a:ext>
            </a:extLst>
          </p:cNvPr>
          <p:cNvSpPr/>
          <p:nvPr/>
        </p:nvSpPr>
        <p:spPr>
          <a:xfrm>
            <a:off x="12766597" y="1900300"/>
            <a:ext cx="1983900" cy="646331"/>
          </a:xfrm>
          <a:prstGeom prst="rect">
            <a:avLst/>
          </a:prstGeom>
          <a:noFill/>
          <a:ln>
            <a:noFill/>
          </a:ln>
        </p:spPr>
        <p:txBody>
          <a:bodyPr wrap="square" lIns="91440" tIns="45720" rIns="91440" bIns="45720">
            <a:spAutoFit/>
          </a:bodyPr>
          <a:lstStyle/>
          <a:p>
            <a:pPr algn="ctr"/>
            <a:r>
              <a:rPr lang="en-US" sz="3600" b="1" dirty="0">
                <a:ln w="9525">
                  <a:solidFill>
                    <a:schemeClr val="bg1"/>
                  </a:solidFill>
                  <a:prstDash val="solid"/>
                </a:ln>
                <a:solidFill>
                  <a:schemeClr val="bg1"/>
                </a:solidFill>
                <a:latin typeface="Castellar" panose="020A0402060406010301" pitchFamily="18" charset="0"/>
              </a:rPr>
              <a:t>CLUBS</a:t>
            </a:r>
          </a:p>
        </p:txBody>
      </p:sp>
      <p:pic>
        <p:nvPicPr>
          <p:cNvPr id="49" name="Picture 48">
            <a:extLst>
              <a:ext uri="{FF2B5EF4-FFF2-40B4-BE49-F238E27FC236}">
                <a16:creationId xmlns:a16="http://schemas.microsoft.com/office/drawing/2014/main" id="{5D6E0C92-D828-4643-A832-CA1D3B5F181B}"/>
              </a:ext>
            </a:extLst>
          </p:cNvPr>
          <p:cNvPicPr>
            <a:picLocks noChangeAspect="1"/>
          </p:cNvPicPr>
          <p:nvPr/>
        </p:nvPicPr>
        <p:blipFill>
          <a:blip r:embed="rId7"/>
          <a:stretch>
            <a:fillRect/>
          </a:stretch>
        </p:blipFill>
        <p:spPr>
          <a:xfrm>
            <a:off x="2166357" y="6823065"/>
            <a:ext cx="3901523" cy="2517537"/>
          </a:xfrm>
          <a:prstGeom prst="rect">
            <a:avLst/>
          </a:prstGeom>
        </p:spPr>
      </p:pic>
      <p:pic>
        <p:nvPicPr>
          <p:cNvPr id="50" name="Picture 49">
            <a:extLst>
              <a:ext uri="{FF2B5EF4-FFF2-40B4-BE49-F238E27FC236}">
                <a16:creationId xmlns:a16="http://schemas.microsoft.com/office/drawing/2014/main" id="{084260B3-70E9-476E-8BE0-51210FEDB8CA}"/>
              </a:ext>
            </a:extLst>
          </p:cNvPr>
          <p:cNvPicPr>
            <a:picLocks noChangeAspect="1"/>
          </p:cNvPicPr>
          <p:nvPr/>
        </p:nvPicPr>
        <p:blipFill>
          <a:blip r:embed="rId8"/>
          <a:stretch>
            <a:fillRect/>
          </a:stretch>
        </p:blipFill>
        <p:spPr>
          <a:xfrm>
            <a:off x="2228857" y="10237757"/>
            <a:ext cx="3839023" cy="2890635"/>
          </a:xfrm>
          <a:prstGeom prst="rect">
            <a:avLst/>
          </a:prstGeom>
        </p:spPr>
      </p:pic>
      <p:sp>
        <p:nvSpPr>
          <p:cNvPr id="51" name="TextBox 50">
            <a:extLst>
              <a:ext uri="{FF2B5EF4-FFF2-40B4-BE49-F238E27FC236}">
                <a16:creationId xmlns:a16="http://schemas.microsoft.com/office/drawing/2014/main" id="{929242B1-E897-4EC8-A275-AE71BFC5CCAC}"/>
              </a:ext>
            </a:extLst>
          </p:cNvPr>
          <p:cNvSpPr txBox="1"/>
          <p:nvPr/>
        </p:nvSpPr>
        <p:spPr>
          <a:xfrm>
            <a:off x="6268182" y="6795301"/>
            <a:ext cx="4880944" cy="8402300"/>
          </a:xfrm>
          <a:prstGeom prst="rect">
            <a:avLst/>
          </a:prstGeom>
          <a:noFill/>
        </p:spPr>
        <p:txBody>
          <a:bodyPr wrap="square" rtlCol="0">
            <a:spAutoFit/>
          </a:bodyPr>
          <a:lstStyle/>
          <a:p>
            <a:r>
              <a:rPr lang="en-US" dirty="0">
                <a:solidFill>
                  <a:schemeClr val="bg1"/>
                </a:solidFill>
              </a:rPr>
              <a:t>ABOUT:</a:t>
            </a:r>
          </a:p>
          <a:p>
            <a:r>
              <a:rPr lang="en-US" dirty="0">
                <a:solidFill>
                  <a:schemeClr val="bg1"/>
                </a:solidFill>
              </a:rPr>
              <a:t> I am currently a student at the University of Missouri Columbia majoring in Mechanical &amp; Aerospace Engineering. To date I have gained hands on experience in many areas of aerospace engineering including competing in an Intercollegiate Rocket Engineering Competition for AIAA (American Institute of Aeronautics and Astronautics) MU and an Unmanned Aerial Vehicle Competition for ASME (American Society of Mechanical Engineers). As of now I hold an officer position in 4 academic clubs and 1 national Vice Chair of Communications of the Student District Operating board of District 2 for ASME. At the University of Missouri I am trying not only to obtain great education but to make a difference for the future of the Engineering program. One way I have reached that goal was recently I co-founded the first MU chapter academic club SEDS. \(Students for the Exploration and Development of Space\). The club is designed to promote space exploration and develop a better understanding of space. Other than engineering competitions I try to reach out to the younger generation students in our local community to help promote the importance of studying STEM base subjects. Hosting rocket camps, traveling to schools to teach, and giving tours are just a small amount of the involvement that I've done throughout my career.</a:t>
            </a:r>
          </a:p>
        </p:txBody>
      </p:sp>
      <p:pic>
        <p:nvPicPr>
          <p:cNvPr id="53" name="Picture 52">
            <a:extLst>
              <a:ext uri="{FF2B5EF4-FFF2-40B4-BE49-F238E27FC236}">
                <a16:creationId xmlns:a16="http://schemas.microsoft.com/office/drawing/2014/main" id="{A6C54C60-78AD-4AB8-A06F-1DDFDACD0853}"/>
              </a:ext>
            </a:extLst>
          </p:cNvPr>
          <p:cNvPicPr>
            <a:picLocks noChangeAspect="1"/>
          </p:cNvPicPr>
          <p:nvPr/>
        </p:nvPicPr>
        <p:blipFill>
          <a:blip r:embed="rId9"/>
          <a:stretch>
            <a:fillRect/>
          </a:stretch>
        </p:blipFill>
        <p:spPr>
          <a:xfrm>
            <a:off x="2228857" y="13713833"/>
            <a:ext cx="3839023" cy="3079446"/>
          </a:xfrm>
          <a:prstGeom prst="rect">
            <a:avLst/>
          </a:prstGeom>
        </p:spPr>
      </p:pic>
      <p:sp>
        <p:nvSpPr>
          <p:cNvPr id="2" name="TextBox 1">
            <a:extLst>
              <a:ext uri="{FF2B5EF4-FFF2-40B4-BE49-F238E27FC236}">
                <a16:creationId xmlns:a16="http://schemas.microsoft.com/office/drawing/2014/main" id="{37259AAF-7558-445F-8874-63D61D7316AA}"/>
              </a:ext>
            </a:extLst>
          </p:cNvPr>
          <p:cNvSpPr txBox="1"/>
          <p:nvPr/>
        </p:nvSpPr>
        <p:spPr>
          <a:xfrm>
            <a:off x="2072242" y="9343628"/>
            <a:ext cx="3855678" cy="369332"/>
          </a:xfrm>
          <a:prstGeom prst="rect">
            <a:avLst/>
          </a:prstGeom>
          <a:noFill/>
        </p:spPr>
        <p:txBody>
          <a:bodyPr wrap="square" rtlCol="0">
            <a:spAutoFit/>
          </a:bodyPr>
          <a:lstStyle/>
          <a:p>
            <a:r>
              <a:rPr lang="en-US" dirty="0">
                <a:solidFill>
                  <a:schemeClr val="bg1"/>
                </a:solidFill>
              </a:rPr>
              <a:t>What I do for ASME…</a:t>
            </a:r>
          </a:p>
        </p:txBody>
      </p:sp>
      <p:sp>
        <p:nvSpPr>
          <p:cNvPr id="48" name="TextBox 47">
            <a:extLst>
              <a:ext uri="{FF2B5EF4-FFF2-40B4-BE49-F238E27FC236}">
                <a16:creationId xmlns:a16="http://schemas.microsoft.com/office/drawing/2014/main" id="{10032DDD-FB95-415E-B976-018C9D5204F0}"/>
              </a:ext>
            </a:extLst>
          </p:cNvPr>
          <p:cNvSpPr txBox="1"/>
          <p:nvPr/>
        </p:nvSpPr>
        <p:spPr>
          <a:xfrm>
            <a:off x="2124394" y="13131276"/>
            <a:ext cx="3855678" cy="369332"/>
          </a:xfrm>
          <a:prstGeom prst="rect">
            <a:avLst/>
          </a:prstGeom>
          <a:noFill/>
        </p:spPr>
        <p:txBody>
          <a:bodyPr wrap="square" rtlCol="0">
            <a:spAutoFit/>
          </a:bodyPr>
          <a:lstStyle/>
          <a:p>
            <a:r>
              <a:rPr lang="en-US" dirty="0">
                <a:solidFill>
                  <a:schemeClr val="bg1"/>
                </a:solidFill>
              </a:rPr>
              <a:t>What I do for AIAA…</a:t>
            </a:r>
          </a:p>
        </p:txBody>
      </p:sp>
      <p:sp>
        <p:nvSpPr>
          <p:cNvPr id="52" name="TextBox 51">
            <a:extLst>
              <a:ext uri="{FF2B5EF4-FFF2-40B4-BE49-F238E27FC236}">
                <a16:creationId xmlns:a16="http://schemas.microsoft.com/office/drawing/2014/main" id="{BE9FE598-7DBB-4106-9295-15ACF3476F76}"/>
              </a:ext>
            </a:extLst>
          </p:cNvPr>
          <p:cNvSpPr txBox="1"/>
          <p:nvPr/>
        </p:nvSpPr>
        <p:spPr>
          <a:xfrm>
            <a:off x="2189279" y="16793279"/>
            <a:ext cx="3855678" cy="369332"/>
          </a:xfrm>
          <a:prstGeom prst="rect">
            <a:avLst/>
          </a:prstGeom>
          <a:noFill/>
        </p:spPr>
        <p:txBody>
          <a:bodyPr wrap="square" rtlCol="0">
            <a:spAutoFit/>
          </a:bodyPr>
          <a:lstStyle/>
          <a:p>
            <a:r>
              <a:rPr lang="en-US" dirty="0">
                <a:solidFill>
                  <a:schemeClr val="bg1"/>
                </a:solidFill>
              </a:rPr>
              <a:t>What I do for 3D Printing…</a:t>
            </a:r>
          </a:p>
        </p:txBody>
      </p:sp>
      <p:sp>
        <p:nvSpPr>
          <p:cNvPr id="63" name="TextBox 62">
            <a:extLst>
              <a:ext uri="{FF2B5EF4-FFF2-40B4-BE49-F238E27FC236}">
                <a16:creationId xmlns:a16="http://schemas.microsoft.com/office/drawing/2014/main" id="{6A6DFE03-8E05-49F0-AB3A-73AFD63413CA}"/>
              </a:ext>
            </a:extLst>
          </p:cNvPr>
          <p:cNvSpPr txBox="1"/>
          <p:nvPr/>
        </p:nvSpPr>
        <p:spPr>
          <a:xfrm>
            <a:off x="5973002" y="19284693"/>
            <a:ext cx="3855678" cy="769441"/>
          </a:xfrm>
          <a:prstGeom prst="rect">
            <a:avLst/>
          </a:prstGeom>
          <a:noFill/>
        </p:spPr>
        <p:txBody>
          <a:bodyPr wrap="square" rtlCol="0">
            <a:spAutoFit/>
          </a:bodyPr>
          <a:lstStyle/>
          <a:p>
            <a:r>
              <a:rPr lang="en-US" sz="4400" b="1" spc="50" dirty="0">
                <a:ln w="9525" cmpd="sng">
                  <a:solidFill>
                    <a:schemeClr val="accent1"/>
                  </a:solidFill>
                  <a:prstDash val="solid"/>
                </a:ln>
                <a:solidFill>
                  <a:srgbClr val="70AD47">
                    <a:tint val="1000"/>
                  </a:srgbClr>
                </a:solidFill>
                <a:effectLst>
                  <a:glow rad="38100">
                    <a:schemeClr val="accent1">
                      <a:alpha val="40000"/>
                    </a:schemeClr>
                  </a:glow>
                </a:effectLst>
              </a:rPr>
              <a:t>RESUME</a:t>
            </a:r>
          </a:p>
        </p:txBody>
      </p:sp>
      <p:pic>
        <p:nvPicPr>
          <p:cNvPr id="4" name="Graphic 3" descr="Thumbs Up Sign">
            <a:extLst>
              <a:ext uri="{FF2B5EF4-FFF2-40B4-BE49-F238E27FC236}">
                <a16:creationId xmlns:a16="http://schemas.microsoft.com/office/drawing/2014/main" id="{E5A8618C-1EC2-41CC-987E-6280BE9A70A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19097" y="9390841"/>
            <a:ext cx="292052" cy="292052"/>
          </a:xfrm>
          <a:prstGeom prst="rect">
            <a:avLst/>
          </a:prstGeom>
        </p:spPr>
      </p:pic>
      <p:sp>
        <p:nvSpPr>
          <p:cNvPr id="57" name="TextBox 56">
            <a:extLst>
              <a:ext uri="{FF2B5EF4-FFF2-40B4-BE49-F238E27FC236}">
                <a16:creationId xmlns:a16="http://schemas.microsoft.com/office/drawing/2014/main" id="{AB718D96-F0D5-4EAB-9F4A-28D3D86075FD}"/>
              </a:ext>
            </a:extLst>
          </p:cNvPr>
          <p:cNvSpPr txBox="1"/>
          <p:nvPr/>
        </p:nvSpPr>
        <p:spPr>
          <a:xfrm>
            <a:off x="5372711" y="9348225"/>
            <a:ext cx="1166302" cy="369332"/>
          </a:xfrm>
          <a:prstGeom prst="rect">
            <a:avLst/>
          </a:prstGeom>
          <a:noFill/>
        </p:spPr>
        <p:txBody>
          <a:bodyPr wrap="square" rtlCol="0">
            <a:spAutoFit/>
          </a:bodyPr>
          <a:lstStyle/>
          <a:p>
            <a:r>
              <a:rPr lang="en-US" dirty="0">
                <a:solidFill>
                  <a:schemeClr val="bg1"/>
                </a:solidFill>
              </a:rPr>
              <a:t>10 pts</a:t>
            </a:r>
          </a:p>
        </p:txBody>
      </p:sp>
      <p:pic>
        <p:nvPicPr>
          <p:cNvPr id="58" name="Graphic 57" descr="Thumbs Up Sign">
            <a:extLst>
              <a:ext uri="{FF2B5EF4-FFF2-40B4-BE49-F238E27FC236}">
                <a16:creationId xmlns:a16="http://schemas.microsoft.com/office/drawing/2014/main" id="{16300DA9-A2C3-447B-A91F-3C8658F7A8F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807664" y="13160277"/>
            <a:ext cx="292052" cy="292052"/>
          </a:xfrm>
          <a:prstGeom prst="rect">
            <a:avLst/>
          </a:prstGeom>
        </p:spPr>
      </p:pic>
      <p:pic>
        <p:nvPicPr>
          <p:cNvPr id="59" name="Graphic 58" descr="Thumbs Up Sign">
            <a:extLst>
              <a:ext uri="{FF2B5EF4-FFF2-40B4-BE49-F238E27FC236}">
                <a16:creationId xmlns:a16="http://schemas.microsoft.com/office/drawing/2014/main" id="{F573FB0F-F231-4892-A890-EF10124787C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928041" y="16831919"/>
            <a:ext cx="292052" cy="292052"/>
          </a:xfrm>
          <a:prstGeom prst="rect">
            <a:avLst/>
          </a:prstGeom>
        </p:spPr>
      </p:pic>
      <p:sp>
        <p:nvSpPr>
          <p:cNvPr id="64" name="TextBox 63">
            <a:extLst>
              <a:ext uri="{FF2B5EF4-FFF2-40B4-BE49-F238E27FC236}">
                <a16:creationId xmlns:a16="http://schemas.microsoft.com/office/drawing/2014/main" id="{36B3BCFF-2A47-4865-9E13-E1B414B8366F}"/>
              </a:ext>
            </a:extLst>
          </p:cNvPr>
          <p:cNvSpPr txBox="1"/>
          <p:nvPr/>
        </p:nvSpPr>
        <p:spPr>
          <a:xfrm>
            <a:off x="5101880" y="13160277"/>
            <a:ext cx="1166302" cy="369332"/>
          </a:xfrm>
          <a:prstGeom prst="rect">
            <a:avLst/>
          </a:prstGeom>
          <a:noFill/>
        </p:spPr>
        <p:txBody>
          <a:bodyPr wrap="square" rtlCol="0">
            <a:spAutoFit/>
          </a:bodyPr>
          <a:lstStyle/>
          <a:p>
            <a:r>
              <a:rPr lang="en-US" dirty="0">
                <a:solidFill>
                  <a:schemeClr val="bg1"/>
                </a:solidFill>
              </a:rPr>
              <a:t>150 pts</a:t>
            </a:r>
          </a:p>
        </p:txBody>
      </p:sp>
      <p:sp>
        <p:nvSpPr>
          <p:cNvPr id="65" name="TextBox 64">
            <a:extLst>
              <a:ext uri="{FF2B5EF4-FFF2-40B4-BE49-F238E27FC236}">
                <a16:creationId xmlns:a16="http://schemas.microsoft.com/office/drawing/2014/main" id="{8A3DF91D-195F-4B3B-B647-BECEA06F55E4}"/>
              </a:ext>
            </a:extLst>
          </p:cNvPr>
          <p:cNvSpPr txBox="1"/>
          <p:nvPr/>
        </p:nvSpPr>
        <p:spPr>
          <a:xfrm>
            <a:off x="5179786" y="16811296"/>
            <a:ext cx="1166302" cy="369332"/>
          </a:xfrm>
          <a:prstGeom prst="rect">
            <a:avLst/>
          </a:prstGeom>
          <a:noFill/>
        </p:spPr>
        <p:txBody>
          <a:bodyPr wrap="square" rtlCol="0">
            <a:spAutoFit/>
          </a:bodyPr>
          <a:lstStyle/>
          <a:p>
            <a:r>
              <a:rPr lang="en-US" dirty="0">
                <a:solidFill>
                  <a:schemeClr val="bg1"/>
                </a:solidFill>
              </a:rPr>
              <a:t>160 pts</a:t>
            </a:r>
          </a:p>
        </p:txBody>
      </p:sp>
      <p:sp>
        <p:nvSpPr>
          <p:cNvPr id="67" name="Rectangle 66">
            <a:extLst>
              <a:ext uri="{FF2B5EF4-FFF2-40B4-BE49-F238E27FC236}">
                <a16:creationId xmlns:a16="http://schemas.microsoft.com/office/drawing/2014/main" id="{2437CC0C-4145-40C0-9532-3AA2C1DC6B36}"/>
              </a:ext>
            </a:extLst>
          </p:cNvPr>
          <p:cNvSpPr/>
          <p:nvPr/>
        </p:nvSpPr>
        <p:spPr>
          <a:xfrm>
            <a:off x="11263" y="516458"/>
            <a:ext cx="1956299" cy="1990528"/>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pic>
        <p:nvPicPr>
          <p:cNvPr id="70" name="Graphic 69" descr="Thumbs Up Sign">
            <a:extLst>
              <a:ext uri="{FF2B5EF4-FFF2-40B4-BE49-F238E27FC236}">
                <a16:creationId xmlns:a16="http://schemas.microsoft.com/office/drawing/2014/main" id="{C20F0E43-08CC-4CCE-A564-567FBC67488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898878" y="3520311"/>
            <a:ext cx="292052" cy="292052"/>
          </a:xfrm>
          <a:prstGeom prst="rect">
            <a:avLst/>
          </a:prstGeom>
        </p:spPr>
      </p:pic>
      <p:sp>
        <p:nvSpPr>
          <p:cNvPr id="71" name="TextBox 70">
            <a:extLst>
              <a:ext uri="{FF2B5EF4-FFF2-40B4-BE49-F238E27FC236}">
                <a16:creationId xmlns:a16="http://schemas.microsoft.com/office/drawing/2014/main" id="{99A2543A-709F-4A83-BEF2-7987FA46D1B4}"/>
              </a:ext>
            </a:extLst>
          </p:cNvPr>
          <p:cNvSpPr txBox="1"/>
          <p:nvPr/>
        </p:nvSpPr>
        <p:spPr>
          <a:xfrm>
            <a:off x="8152492" y="3525256"/>
            <a:ext cx="1166302" cy="369332"/>
          </a:xfrm>
          <a:prstGeom prst="rect">
            <a:avLst/>
          </a:prstGeom>
          <a:noFill/>
        </p:spPr>
        <p:txBody>
          <a:bodyPr wrap="square" rtlCol="0">
            <a:spAutoFit/>
          </a:bodyPr>
          <a:lstStyle/>
          <a:p>
            <a:r>
              <a:rPr lang="en-US" dirty="0">
                <a:solidFill>
                  <a:srgbClr val="FFC000"/>
                </a:solidFill>
              </a:rPr>
              <a:t>1550 pts</a:t>
            </a:r>
          </a:p>
        </p:txBody>
      </p:sp>
      <p:sp>
        <p:nvSpPr>
          <p:cNvPr id="72" name="Rectangle 71">
            <a:extLst>
              <a:ext uri="{FF2B5EF4-FFF2-40B4-BE49-F238E27FC236}">
                <a16:creationId xmlns:a16="http://schemas.microsoft.com/office/drawing/2014/main" id="{479D06A3-CD71-4250-9298-F609A9756059}"/>
              </a:ext>
            </a:extLst>
          </p:cNvPr>
          <p:cNvSpPr/>
          <p:nvPr/>
        </p:nvSpPr>
        <p:spPr>
          <a:xfrm>
            <a:off x="22580" y="2039328"/>
            <a:ext cx="1983900" cy="461665"/>
          </a:xfrm>
          <a:prstGeom prst="rect">
            <a:avLst/>
          </a:prstGeom>
          <a:noFill/>
          <a:ln>
            <a:noFill/>
          </a:ln>
        </p:spPr>
        <p:txBody>
          <a:bodyPr wrap="square" lIns="91440" tIns="45720" rIns="91440" bIns="45720">
            <a:spAutoFit/>
          </a:bodyPr>
          <a:lstStyle/>
          <a:p>
            <a:pPr algn="ctr"/>
            <a:r>
              <a:rPr lang="en-US" sz="2400" b="1" dirty="0">
                <a:ln w="9525">
                  <a:solidFill>
                    <a:schemeClr val="bg1"/>
                  </a:solidFill>
                  <a:prstDash val="solid"/>
                </a:ln>
                <a:solidFill>
                  <a:schemeClr val="bg1"/>
                </a:solidFill>
                <a:latin typeface="Castellar" panose="020A0402060406010301" pitchFamily="18" charset="0"/>
              </a:rPr>
              <a:t>Student</a:t>
            </a:r>
          </a:p>
        </p:txBody>
      </p:sp>
      <p:pic>
        <p:nvPicPr>
          <p:cNvPr id="17" name="Picture 16">
            <a:extLst>
              <a:ext uri="{FF2B5EF4-FFF2-40B4-BE49-F238E27FC236}">
                <a16:creationId xmlns:a16="http://schemas.microsoft.com/office/drawing/2014/main" id="{59B0381A-8077-43F6-8F77-D39140FB3569}"/>
              </a:ext>
            </a:extLst>
          </p:cNvPr>
          <p:cNvPicPr>
            <a:picLocks noChangeAspect="1"/>
          </p:cNvPicPr>
          <p:nvPr/>
        </p:nvPicPr>
        <p:blipFill>
          <a:blip r:embed="rId14"/>
          <a:stretch>
            <a:fillRect/>
          </a:stretch>
        </p:blipFill>
        <p:spPr>
          <a:xfrm>
            <a:off x="43063" y="606263"/>
            <a:ext cx="1885582" cy="1261217"/>
          </a:xfrm>
          <a:prstGeom prst="rect">
            <a:avLst/>
          </a:prstGeom>
        </p:spPr>
      </p:pic>
    </p:spTree>
    <p:extLst>
      <p:ext uri="{BB962C8B-B14F-4D97-AF65-F5344CB8AC3E}">
        <p14:creationId xmlns:p14="http://schemas.microsoft.com/office/powerpoint/2010/main" val="1675063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3057F6-5A71-4BFC-8B4C-BAC2ECC742E8}"/>
              </a:ext>
            </a:extLst>
          </p:cNvPr>
          <p:cNvPicPr>
            <a:picLocks noChangeAspect="1"/>
          </p:cNvPicPr>
          <p:nvPr/>
        </p:nvPicPr>
        <p:blipFill>
          <a:blip r:embed="rId2"/>
          <a:stretch>
            <a:fillRect/>
          </a:stretch>
        </p:blipFill>
        <p:spPr>
          <a:xfrm>
            <a:off x="0" y="0"/>
            <a:ext cx="15544800" cy="516458"/>
          </a:xfrm>
          <a:prstGeom prst="rect">
            <a:avLst/>
          </a:prstGeom>
        </p:spPr>
      </p:pic>
      <p:sp>
        <p:nvSpPr>
          <p:cNvPr id="6" name="Rectangle 5">
            <a:extLst>
              <a:ext uri="{FF2B5EF4-FFF2-40B4-BE49-F238E27FC236}">
                <a16:creationId xmlns:a16="http://schemas.microsoft.com/office/drawing/2014/main" id="{38C05A83-EFD8-48FB-BA02-010DDEB5711F}"/>
              </a:ext>
            </a:extLst>
          </p:cNvPr>
          <p:cNvSpPr/>
          <p:nvPr/>
        </p:nvSpPr>
        <p:spPr>
          <a:xfrm>
            <a:off x="1985715" y="475265"/>
            <a:ext cx="10004732" cy="19537676"/>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tx1"/>
              </a:solidFill>
              <a:effectLst>
                <a:outerShdw blurRad="38100" dist="19050" dir="2700000" algn="tl" rotWithShape="0">
                  <a:schemeClr val="dk1">
                    <a:alpha val="40000"/>
                  </a:schemeClr>
                </a:outerShdw>
              </a:effectLst>
              <a:highlight>
                <a:srgbClr val="000000"/>
              </a:highlight>
            </a:endParaRPr>
          </a:p>
        </p:txBody>
      </p:sp>
      <p:sp>
        <p:nvSpPr>
          <p:cNvPr id="7" name="Rectangle 6">
            <a:extLst>
              <a:ext uri="{FF2B5EF4-FFF2-40B4-BE49-F238E27FC236}">
                <a16:creationId xmlns:a16="http://schemas.microsoft.com/office/drawing/2014/main" id="{04F02EC2-EB94-4BA3-85E9-B1E23DC605A9}"/>
              </a:ext>
            </a:extLst>
          </p:cNvPr>
          <p:cNvSpPr/>
          <p:nvPr/>
        </p:nvSpPr>
        <p:spPr>
          <a:xfrm>
            <a:off x="11263" y="516458"/>
            <a:ext cx="1956299" cy="199052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8" name="Rectangle 7">
            <a:extLst>
              <a:ext uri="{FF2B5EF4-FFF2-40B4-BE49-F238E27FC236}">
                <a16:creationId xmlns:a16="http://schemas.microsoft.com/office/drawing/2014/main" id="{FBA5B1ED-1697-44C4-9674-C89529B789D2}"/>
              </a:ext>
            </a:extLst>
          </p:cNvPr>
          <p:cNvSpPr/>
          <p:nvPr/>
        </p:nvSpPr>
        <p:spPr>
          <a:xfrm>
            <a:off x="11972294" y="516458"/>
            <a:ext cx="3572506" cy="2053122"/>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10" name="Rectangle 9">
            <a:extLst>
              <a:ext uri="{FF2B5EF4-FFF2-40B4-BE49-F238E27FC236}">
                <a16:creationId xmlns:a16="http://schemas.microsoft.com/office/drawing/2014/main" id="{9460E8A6-6A5B-4AB8-9BFC-5C6AD7493B2F}"/>
              </a:ext>
            </a:extLst>
          </p:cNvPr>
          <p:cNvSpPr/>
          <p:nvPr/>
        </p:nvSpPr>
        <p:spPr>
          <a:xfrm>
            <a:off x="3323095" y="1828031"/>
            <a:ext cx="7146444" cy="4892810"/>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78A8A4E-0ED9-48D6-B0F7-9784E25DA43C}"/>
              </a:ext>
            </a:extLst>
          </p:cNvPr>
          <p:cNvSpPr/>
          <p:nvPr/>
        </p:nvSpPr>
        <p:spPr>
          <a:xfrm>
            <a:off x="8223291" y="6873786"/>
            <a:ext cx="716280" cy="396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2E5FA123-7E7B-4BE5-BAD3-540C93BB5347}"/>
              </a:ext>
            </a:extLst>
          </p:cNvPr>
          <p:cNvSpPr/>
          <p:nvPr/>
        </p:nvSpPr>
        <p:spPr>
          <a:xfrm>
            <a:off x="4695116" y="6865391"/>
            <a:ext cx="817687" cy="396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A27D24BB-B2EB-4315-95E8-1D5176100021}"/>
              </a:ext>
            </a:extLst>
          </p:cNvPr>
          <p:cNvSpPr/>
          <p:nvPr/>
        </p:nvSpPr>
        <p:spPr>
          <a:xfrm>
            <a:off x="6478940" y="6865391"/>
            <a:ext cx="887262" cy="396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4C027D70-0312-44E8-A6C9-4CB0762D5401}"/>
              </a:ext>
            </a:extLst>
          </p:cNvPr>
          <p:cNvSpPr/>
          <p:nvPr/>
        </p:nvSpPr>
        <p:spPr>
          <a:xfrm>
            <a:off x="7436606" y="6873786"/>
            <a:ext cx="716280" cy="396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8546D321-BA90-486D-8DE9-5E21BC7346C5}"/>
              </a:ext>
            </a:extLst>
          </p:cNvPr>
          <p:cNvSpPr/>
          <p:nvPr/>
        </p:nvSpPr>
        <p:spPr>
          <a:xfrm>
            <a:off x="5596834" y="6865391"/>
            <a:ext cx="798075" cy="396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92EAD71-B230-418C-8595-0B59A842AE9E}"/>
              </a:ext>
            </a:extLst>
          </p:cNvPr>
          <p:cNvSpPr/>
          <p:nvPr/>
        </p:nvSpPr>
        <p:spPr>
          <a:xfrm>
            <a:off x="2216178" y="606263"/>
            <a:ext cx="8738290" cy="1077218"/>
          </a:xfrm>
          <a:prstGeom prst="rect">
            <a:avLst/>
          </a:prstGeom>
          <a:noFill/>
          <a:ln>
            <a:noFill/>
          </a:ln>
        </p:spPr>
        <p:txBody>
          <a:bodyPr wrap="none" lIns="91440" tIns="45720" rIns="91440" bIns="45720">
            <a:spAutoFit/>
          </a:bodyPr>
          <a:lstStyle/>
          <a:p>
            <a:pPr algn="ctr"/>
            <a:r>
              <a:rPr lang="en-US" sz="3200" b="1" dirty="0">
                <a:ln w="9525">
                  <a:solidFill>
                    <a:schemeClr val="bg1"/>
                  </a:solidFill>
                  <a:prstDash val="solid"/>
                </a:ln>
                <a:solidFill>
                  <a:schemeClr val="accent5"/>
                </a:solidFill>
                <a:latin typeface="Castellar" panose="020A0402060406010301" pitchFamily="18" charset="0"/>
              </a:rPr>
              <a:t>American Society of Mechanical</a:t>
            </a:r>
          </a:p>
          <a:p>
            <a:pPr algn="ctr"/>
            <a:r>
              <a:rPr lang="en-US" sz="3200" b="1" dirty="0">
                <a:ln w="9525">
                  <a:solidFill>
                    <a:schemeClr val="bg1"/>
                  </a:solidFill>
                  <a:prstDash val="solid"/>
                </a:ln>
                <a:solidFill>
                  <a:schemeClr val="accent5"/>
                </a:solidFill>
                <a:latin typeface="Castellar" panose="020A0402060406010301" pitchFamily="18" charset="0"/>
              </a:rPr>
              <a:t>Engineers-student chapter</a:t>
            </a:r>
          </a:p>
        </p:txBody>
      </p:sp>
      <p:sp>
        <p:nvSpPr>
          <p:cNvPr id="18" name="TextBox 17">
            <a:extLst>
              <a:ext uri="{FF2B5EF4-FFF2-40B4-BE49-F238E27FC236}">
                <a16:creationId xmlns:a16="http://schemas.microsoft.com/office/drawing/2014/main" id="{AAE66042-7DBF-46E4-9248-E86286B79DF0}"/>
              </a:ext>
            </a:extLst>
          </p:cNvPr>
          <p:cNvSpPr txBox="1"/>
          <p:nvPr/>
        </p:nvSpPr>
        <p:spPr>
          <a:xfrm>
            <a:off x="6419504" y="6883947"/>
            <a:ext cx="1017105" cy="369332"/>
          </a:xfrm>
          <a:prstGeom prst="rect">
            <a:avLst/>
          </a:prstGeom>
          <a:noFill/>
        </p:spPr>
        <p:txBody>
          <a:bodyPr wrap="square" rtlCol="0">
            <a:spAutoFit/>
          </a:bodyPr>
          <a:lstStyle/>
          <a:p>
            <a:r>
              <a:rPr lang="en-US" dirty="0">
                <a:solidFill>
                  <a:schemeClr val="bg1"/>
                </a:solidFill>
              </a:rPr>
              <a:t>Message</a:t>
            </a:r>
          </a:p>
        </p:txBody>
      </p:sp>
      <p:sp>
        <p:nvSpPr>
          <p:cNvPr id="19" name="TextBox 18">
            <a:extLst>
              <a:ext uri="{FF2B5EF4-FFF2-40B4-BE49-F238E27FC236}">
                <a16:creationId xmlns:a16="http://schemas.microsoft.com/office/drawing/2014/main" id="{94A7C72E-939B-4C68-BCD3-E57425AEF4EE}"/>
              </a:ext>
            </a:extLst>
          </p:cNvPr>
          <p:cNvSpPr txBox="1"/>
          <p:nvPr/>
        </p:nvSpPr>
        <p:spPr>
          <a:xfrm>
            <a:off x="7444957" y="6887240"/>
            <a:ext cx="746793" cy="369332"/>
          </a:xfrm>
          <a:prstGeom prst="rect">
            <a:avLst/>
          </a:prstGeom>
          <a:noFill/>
        </p:spPr>
        <p:txBody>
          <a:bodyPr wrap="square" rtlCol="0">
            <a:spAutoFit/>
          </a:bodyPr>
          <a:lstStyle/>
          <a:p>
            <a:r>
              <a:rPr lang="en-US" dirty="0">
                <a:solidFill>
                  <a:schemeClr val="bg1"/>
                </a:solidFill>
              </a:rPr>
              <a:t>Email</a:t>
            </a:r>
          </a:p>
        </p:txBody>
      </p:sp>
      <p:sp>
        <p:nvSpPr>
          <p:cNvPr id="20" name="TextBox 19">
            <a:extLst>
              <a:ext uri="{FF2B5EF4-FFF2-40B4-BE49-F238E27FC236}">
                <a16:creationId xmlns:a16="http://schemas.microsoft.com/office/drawing/2014/main" id="{DBC63F1C-5B09-43B6-A389-335B93F0A560}"/>
              </a:ext>
            </a:extLst>
          </p:cNvPr>
          <p:cNvSpPr txBox="1"/>
          <p:nvPr/>
        </p:nvSpPr>
        <p:spPr>
          <a:xfrm>
            <a:off x="5596835" y="6887240"/>
            <a:ext cx="873759" cy="369332"/>
          </a:xfrm>
          <a:prstGeom prst="rect">
            <a:avLst/>
          </a:prstGeom>
          <a:noFill/>
        </p:spPr>
        <p:txBody>
          <a:bodyPr wrap="square" rtlCol="0">
            <a:spAutoFit/>
          </a:bodyPr>
          <a:lstStyle/>
          <a:p>
            <a:r>
              <a:rPr lang="en-US" dirty="0">
                <a:solidFill>
                  <a:schemeClr val="bg1"/>
                </a:solidFill>
              </a:rPr>
              <a:t>Videos</a:t>
            </a:r>
          </a:p>
        </p:txBody>
      </p:sp>
      <p:sp>
        <p:nvSpPr>
          <p:cNvPr id="21" name="TextBox 20">
            <a:extLst>
              <a:ext uri="{FF2B5EF4-FFF2-40B4-BE49-F238E27FC236}">
                <a16:creationId xmlns:a16="http://schemas.microsoft.com/office/drawing/2014/main" id="{6F018CF0-1D1A-4033-92F0-D4060FE9B7BE}"/>
              </a:ext>
            </a:extLst>
          </p:cNvPr>
          <p:cNvSpPr txBox="1"/>
          <p:nvPr/>
        </p:nvSpPr>
        <p:spPr>
          <a:xfrm>
            <a:off x="8287446" y="6887240"/>
            <a:ext cx="587968" cy="369332"/>
          </a:xfrm>
          <a:prstGeom prst="rect">
            <a:avLst/>
          </a:prstGeom>
          <a:noFill/>
        </p:spPr>
        <p:txBody>
          <a:bodyPr wrap="square" rtlCol="0">
            <a:spAutoFit/>
          </a:bodyPr>
          <a:lstStyle/>
          <a:p>
            <a:r>
              <a:rPr lang="en-US" dirty="0">
                <a:solidFill>
                  <a:schemeClr val="bg1"/>
                </a:solidFill>
              </a:rPr>
              <a:t>Call</a:t>
            </a:r>
          </a:p>
        </p:txBody>
      </p:sp>
      <p:sp>
        <p:nvSpPr>
          <p:cNvPr id="22" name="TextBox 21">
            <a:extLst>
              <a:ext uri="{FF2B5EF4-FFF2-40B4-BE49-F238E27FC236}">
                <a16:creationId xmlns:a16="http://schemas.microsoft.com/office/drawing/2014/main" id="{3ECB6F00-D790-4661-AF29-72CD907DF4CB}"/>
              </a:ext>
            </a:extLst>
          </p:cNvPr>
          <p:cNvSpPr txBox="1"/>
          <p:nvPr/>
        </p:nvSpPr>
        <p:spPr>
          <a:xfrm>
            <a:off x="4667079" y="6878845"/>
            <a:ext cx="873759" cy="369332"/>
          </a:xfrm>
          <a:prstGeom prst="rect">
            <a:avLst/>
          </a:prstGeom>
          <a:noFill/>
        </p:spPr>
        <p:txBody>
          <a:bodyPr wrap="square" rtlCol="0">
            <a:spAutoFit/>
          </a:bodyPr>
          <a:lstStyle/>
          <a:p>
            <a:r>
              <a:rPr lang="en-US" dirty="0">
                <a:solidFill>
                  <a:schemeClr val="bg1"/>
                </a:solidFill>
              </a:rPr>
              <a:t>Photos</a:t>
            </a:r>
          </a:p>
        </p:txBody>
      </p:sp>
      <p:sp>
        <p:nvSpPr>
          <p:cNvPr id="43" name="TextBox 42">
            <a:extLst>
              <a:ext uri="{FF2B5EF4-FFF2-40B4-BE49-F238E27FC236}">
                <a16:creationId xmlns:a16="http://schemas.microsoft.com/office/drawing/2014/main" id="{38FE9D8A-C897-4AB9-BAB4-0A7B904DE6FB}"/>
              </a:ext>
            </a:extLst>
          </p:cNvPr>
          <p:cNvSpPr txBox="1"/>
          <p:nvPr/>
        </p:nvSpPr>
        <p:spPr>
          <a:xfrm>
            <a:off x="12028897" y="5287355"/>
            <a:ext cx="3477452" cy="76944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b="1" dirty="0">
                <a:ln w="0"/>
                <a:solidFill>
                  <a:schemeClr val="accent1"/>
                </a:solidFill>
                <a:effectLst>
                  <a:outerShdw blurRad="38100" dist="25400" dir="5400000" algn="ctr" rotWithShape="0">
                    <a:srgbClr val="6E747A">
                      <a:alpha val="43000"/>
                    </a:srgbClr>
                  </a:outerShdw>
                </a:effectLst>
              </a:rPr>
              <a:t>President</a:t>
            </a:r>
            <a:r>
              <a:rPr lang="en-US" sz="2000" b="1" dirty="0">
                <a:ln w="0"/>
                <a:solidFill>
                  <a:schemeClr val="accent1"/>
                </a:solidFill>
                <a:effectLst>
                  <a:outerShdw blurRad="38100" dist="25400" dir="5400000" algn="ctr" rotWithShape="0">
                    <a:srgbClr val="6E747A">
                      <a:alpha val="43000"/>
                    </a:srgbClr>
                  </a:outerShdw>
                </a:effectLst>
              </a:rPr>
              <a:t>: </a:t>
            </a:r>
          </a:p>
          <a:p>
            <a:pPr algn="ctr"/>
            <a:r>
              <a:rPr lang="en-US" sz="2000" dirty="0">
                <a:solidFill>
                  <a:schemeClr val="tx1"/>
                </a:solidFill>
              </a:rPr>
              <a:t>Brandon Torres</a:t>
            </a:r>
          </a:p>
        </p:txBody>
      </p:sp>
      <p:sp>
        <p:nvSpPr>
          <p:cNvPr id="44" name="TextBox 43">
            <a:extLst>
              <a:ext uri="{FF2B5EF4-FFF2-40B4-BE49-F238E27FC236}">
                <a16:creationId xmlns:a16="http://schemas.microsoft.com/office/drawing/2014/main" id="{E699A585-6AA8-46E4-94DA-84008D78E8BA}"/>
              </a:ext>
            </a:extLst>
          </p:cNvPr>
          <p:cNvSpPr txBox="1"/>
          <p:nvPr/>
        </p:nvSpPr>
        <p:spPr>
          <a:xfrm>
            <a:off x="12028897" y="8207759"/>
            <a:ext cx="3477452"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b="1" dirty="0">
                <a:solidFill>
                  <a:schemeClr val="accent1"/>
                </a:solidFill>
              </a:rPr>
              <a:t>Vice President:</a:t>
            </a:r>
          </a:p>
          <a:p>
            <a:pPr algn="ctr"/>
            <a:r>
              <a:rPr lang="en-US" sz="2400" dirty="0">
                <a:solidFill>
                  <a:srgbClr val="00B050"/>
                </a:solidFill>
              </a:rPr>
              <a:t> </a:t>
            </a:r>
            <a:r>
              <a:rPr lang="en-US" sz="2000" dirty="0">
                <a:solidFill>
                  <a:schemeClr val="tx1"/>
                </a:solidFill>
              </a:rPr>
              <a:t>Mike Jones</a:t>
            </a:r>
          </a:p>
        </p:txBody>
      </p:sp>
      <p:sp>
        <p:nvSpPr>
          <p:cNvPr id="45" name="TextBox 44">
            <a:extLst>
              <a:ext uri="{FF2B5EF4-FFF2-40B4-BE49-F238E27FC236}">
                <a16:creationId xmlns:a16="http://schemas.microsoft.com/office/drawing/2014/main" id="{E6CE9E40-F720-4B8F-B049-8FE519860DC1}"/>
              </a:ext>
            </a:extLst>
          </p:cNvPr>
          <p:cNvSpPr txBox="1"/>
          <p:nvPr/>
        </p:nvSpPr>
        <p:spPr>
          <a:xfrm>
            <a:off x="12037682" y="11797866"/>
            <a:ext cx="3441730" cy="113877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b="1" dirty="0" err="1">
                <a:solidFill>
                  <a:schemeClr val="accent1"/>
                </a:solidFill>
              </a:rPr>
              <a:t>UCTechWeb</a:t>
            </a:r>
            <a:r>
              <a:rPr lang="en-US" sz="2400" b="1" dirty="0">
                <a:solidFill>
                  <a:schemeClr val="accent1"/>
                </a:solidFill>
              </a:rPr>
              <a:t> Active Member:</a:t>
            </a:r>
          </a:p>
          <a:p>
            <a:pPr algn="ctr"/>
            <a:r>
              <a:rPr lang="en-US" sz="2000" dirty="0">
                <a:solidFill>
                  <a:schemeClr val="accent1"/>
                </a:solidFill>
              </a:rPr>
              <a:t> </a:t>
            </a:r>
            <a:r>
              <a:rPr lang="en-US" sz="2000" dirty="0">
                <a:solidFill>
                  <a:schemeClr val="tx1"/>
                </a:solidFill>
              </a:rPr>
              <a:t>Renee Smith</a:t>
            </a:r>
          </a:p>
        </p:txBody>
      </p:sp>
      <p:sp>
        <p:nvSpPr>
          <p:cNvPr id="46" name="Rectangle 45">
            <a:extLst>
              <a:ext uri="{FF2B5EF4-FFF2-40B4-BE49-F238E27FC236}">
                <a16:creationId xmlns:a16="http://schemas.microsoft.com/office/drawing/2014/main" id="{31F11431-1F50-4CB9-B2F4-2A7819FEACC8}"/>
              </a:ext>
            </a:extLst>
          </p:cNvPr>
          <p:cNvSpPr/>
          <p:nvPr/>
        </p:nvSpPr>
        <p:spPr>
          <a:xfrm>
            <a:off x="12339354" y="1335715"/>
            <a:ext cx="2880363" cy="1200329"/>
          </a:xfrm>
          <a:prstGeom prst="rect">
            <a:avLst/>
          </a:prstGeom>
          <a:noFill/>
          <a:ln>
            <a:noFill/>
          </a:ln>
        </p:spPr>
        <p:txBody>
          <a:bodyPr wrap="square" lIns="91440" tIns="45720" rIns="91440" bIns="45720">
            <a:spAutoFit/>
          </a:bodyPr>
          <a:lstStyle/>
          <a:p>
            <a:pPr algn="ctr"/>
            <a:r>
              <a:rPr lang="en-US" sz="3600" b="1" dirty="0">
                <a:ln w="9525">
                  <a:solidFill>
                    <a:schemeClr val="bg1"/>
                  </a:solidFill>
                  <a:prstDash val="solid"/>
                </a:ln>
                <a:solidFill>
                  <a:schemeClr val="bg1"/>
                </a:solidFill>
                <a:latin typeface="Castellar" panose="020A0402060406010301" pitchFamily="18" charset="0"/>
              </a:rPr>
              <a:t>ASME</a:t>
            </a:r>
          </a:p>
          <a:p>
            <a:pPr algn="ctr"/>
            <a:r>
              <a:rPr lang="en-US" sz="3600" b="1" dirty="0">
                <a:ln w="9525">
                  <a:solidFill>
                    <a:schemeClr val="bg1"/>
                  </a:solidFill>
                  <a:prstDash val="solid"/>
                </a:ln>
                <a:solidFill>
                  <a:schemeClr val="bg1"/>
                </a:solidFill>
                <a:latin typeface="Castellar" panose="020A0402060406010301" pitchFamily="18" charset="0"/>
              </a:rPr>
              <a:t>members</a:t>
            </a:r>
          </a:p>
        </p:txBody>
      </p:sp>
      <p:sp>
        <p:nvSpPr>
          <p:cNvPr id="47" name="Rectangle 46">
            <a:extLst>
              <a:ext uri="{FF2B5EF4-FFF2-40B4-BE49-F238E27FC236}">
                <a16:creationId xmlns:a16="http://schemas.microsoft.com/office/drawing/2014/main" id="{EDB80489-D664-4499-A2FE-DE8FB8309490}"/>
              </a:ext>
            </a:extLst>
          </p:cNvPr>
          <p:cNvSpPr/>
          <p:nvPr/>
        </p:nvSpPr>
        <p:spPr>
          <a:xfrm>
            <a:off x="219044" y="2712819"/>
            <a:ext cx="1417764" cy="64633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91440" tIns="45720" rIns="91440" bIns="45720">
            <a:spAutoFit/>
          </a:bodyPr>
          <a:lstStyle/>
          <a:p>
            <a:pPr algn="ctr"/>
            <a:r>
              <a:rPr lang="en-US" dirty="0">
                <a:ln w="0"/>
                <a:solidFill>
                  <a:schemeClr val="tx1"/>
                </a:solidFill>
                <a:effectLst>
                  <a:outerShdw blurRad="38100" dist="19050" dir="2700000" algn="tl" rotWithShape="0">
                    <a:schemeClr val="dk1">
                      <a:alpha val="40000"/>
                    </a:schemeClr>
                  </a:outerShdw>
                </a:effectLst>
                <a:latin typeface="Castellar" panose="020A0402060406010301" pitchFamily="18" charset="0"/>
              </a:rPr>
              <a:t>Meeting </a:t>
            </a:r>
            <a:r>
              <a:rPr lang="en-US" dirty="0" err="1">
                <a:ln w="0"/>
                <a:solidFill>
                  <a:schemeClr val="tx1"/>
                </a:solidFill>
                <a:effectLst>
                  <a:outerShdw blurRad="38100" dist="19050" dir="2700000" algn="tl" rotWithShape="0">
                    <a:schemeClr val="dk1">
                      <a:alpha val="40000"/>
                    </a:schemeClr>
                  </a:outerShdw>
                </a:effectLst>
                <a:latin typeface="Castellar" panose="020A0402060406010301" pitchFamily="18" charset="0"/>
              </a:rPr>
              <a:t>tIMES</a:t>
            </a:r>
            <a:endParaRPr lang="en-US" dirty="0">
              <a:ln w="0"/>
              <a:solidFill>
                <a:schemeClr val="tx1"/>
              </a:solidFill>
              <a:effectLst>
                <a:outerShdw blurRad="38100" dist="19050" dir="2700000" algn="tl" rotWithShape="0">
                  <a:schemeClr val="dk1">
                    <a:alpha val="40000"/>
                  </a:schemeClr>
                </a:outerShdw>
              </a:effectLst>
              <a:latin typeface="Castellar" panose="020A0402060406010301" pitchFamily="18" charset="0"/>
            </a:endParaRPr>
          </a:p>
        </p:txBody>
      </p:sp>
      <p:pic>
        <p:nvPicPr>
          <p:cNvPr id="54" name="Picture 53">
            <a:extLst>
              <a:ext uri="{FF2B5EF4-FFF2-40B4-BE49-F238E27FC236}">
                <a16:creationId xmlns:a16="http://schemas.microsoft.com/office/drawing/2014/main" id="{1BFA42F9-B550-4C5C-BC0E-80AE9DFFB5B7}"/>
              </a:ext>
            </a:extLst>
          </p:cNvPr>
          <p:cNvPicPr>
            <a:picLocks noChangeAspect="1"/>
          </p:cNvPicPr>
          <p:nvPr/>
        </p:nvPicPr>
        <p:blipFill>
          <a:blip r:embed="rId3"/>
          <a:stretch>
            <a:fillRect/>
          </a:stretch>
        </p:blipFill>
        <p:spPr>
          <a:xfrm>
            <a:off x="12952154" y="2680946"/>
            <a:ext cx="1869714" cy="2197038"/>
          </a:xfrm>
          <a:prstGeom prst="rect">
            <a:avLst/>
          </a:prstGeom>
        </p:spPr>
      </p:pic>
      <p:pic>
        <p:nvPicPr>
          <p:cNvPr id="28" name="Picture 27">
            <a:extLst>
              <a:ext uri="{FF2B5EF4-FFF2-40B4-BE49-F238E27FC236}">
                <a16:creationId xmlns:a16="http://schemas.microsoft.com/office/drawing/2014/main" id="{C55E743A-5E49-4475-9FA8-DFB689F866A0}"/>
              </a:ext>
            </a:extLst>
          </p:cNvPr>
          <p:cNvPicPr>
            <a:picLocks noChangeAspect="1"/>
          </p:cNvPicPr>
          <p:nvPr/>
        </p:nvPicPr>
        <p:blipFill>
          <a:blip r:embed="rId4"/>
          <a:stretch>
            <a:fillRect/>
          </a:stretch>
        </p:blipFill>
        <p:spPr>
          <a:xfrm>
            <a:off x="12984762" y="9394894"/>
            <a:ext cx="1589545" cy="1980119"/>
          </a:xfrm>
          <a:prstGeom prst="rect">
            <a:avLst/>
          </a:prstGeom>
        </p:spPr>
      </p:pic>
      <p:sp>
        <p:nvSpPr>
          <p:cNvPr id="55" name="TextBox 54">
            <a:extLst>
              <a:ext uri="{FF2B5EF4-FFF2-40B4-BE49-F238E27FC236}">
                <a16:creationId xmlns:a16="http://schemas.microsoft.com/office/drawing/2014/main" id="{9BC10000-E4FC-4282-A316-1EA5A7D916C0}"/>
              </a:ext>
            </a:extLst>
          </p:cNvPr>
          <p:cNvSpPr txBox="1"/>
          <p:nvPr/>
        </p:nvSpPr>
        <p:spPr>
          <a:xfrm>
            <a:off x="12064619" y="15464007"/>
            <a:ext cx="3312541"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b="1" dirty="0">
                <a:solidFill>
                  <a:schemeClr val="accent1"/>
                </a:solidFill>
              </a:rPr>
              <a:t>Team:</a:t>
            </a:r>
          </a:p>
          <a:p>
            <a:pPr algn="ctr"/>
            <a:r>
              <a:rPr lang="en-US" sz="2400" dirty="0">
                <a:solidFill>
                  <a:schemeClr val="tx1"/>
                </a:solidFill>
              </a:rPr>
              <a:t>All Members</a:t>
            </a:r>
            <a:endParaRPr lang="en-US" sz="2000" dirty="0">
              <a:solidFill>
                <a:schemeClr val="tx1"/>
              </a:solidFill>
            </a:endParaRPr>
          </a:p>
        </p:txBody>
      </p:sp>
      <p:pic>
        <p:nvPicPr>
          <p:cNvPr id="29" name="Picture 28">
            <a:extLst>
              <a:ext uri="{FF2B5EF4-FFF2-40B4-BE49-F238E27FC236}">
                <a16:creationId xmlns:a16="http://schemas.microsoft.com/office/drawing/2014/main" id="{88335C41-37DA-4930-97E6-481A2C59925F}"/>
              </a:ext>
            </a:extLst>
          </p:cNvPr>
          <p:cNvPicPr>
            <a:picLocks noChangeAspect="1"/>
          </p:cNvPicPr>
          <p:nvPr/>
        </p:nvPicPr>
        <p:blipFill>
          <a:blip r:embed="rId5"/>
          <a:stretch>
            <a:fillRect/>
          </a:stretch>
        </p:blipFill>
        <p:spPr>
          <a:xfrm>
            <a:off x="3403745" y="1900299"/>
            <a:ext cx="7065794" cy="4710529"/>
          </a:xfrm>
          <a:prstGeom prst="rect">
            <a:avLst/>
          </a:prstGeom>
        </p:spPr>
      </p:pic>
      <p:sp>
        <p:nvSpPr>
          <p:cNvPr id="56" name="Rectangle 55">
            <a:extLst>
              <a:ext uri="{FF2B5EF4-FFF2-40B4-BE49-F238E27FC236}">
                <a16:creationId xmlns:a16="http://schemas.microsoft.com/office/drawing/2014/main" id="{61BD64CE-2EBD-4086-BE87-10FC758B21C1}"/>
              </a:ext>
            </a:extLst>
          </p:cNvPr>
          <p:cNvSpPr/>
          <p:nvPr/>
        </p:nvSpPr>
        <p:spPr>
          <a:xfrm>
            <a:off x="190935" y="1874181"/>
            <a:ext cx="1585692" cy="584775"/>
          </a:xfrm>
          <a:prstGeom prst="rect">
            <a:avLst/>
          </a:prstGeom>
          <a:noFill/>
          <a:ln>
            <a:noFill/>
          </a:ln>
        </p:spPr>
        <p:txBody>
          <a:bodyPr wrap="none" lIns="91440" tIns="45720" rIns="91440" bIns="45720">
            <a:spAutoFit/>
          </a:bodyPr>
          <a:lstStyle/>
          <a:p>
            <a:pPr algn="ctr"/>
            <a:r>
              <a:rPr lang="en-US" sz="3200" b="1" dirty="0">
                <a:ln w="9525">
                  <a:solidFill>
                    <a:schemeClr val="bg1"/>
                  </a:solidFill>
                  <a:prstDash val="solid"/>
                </a:ln>
                <a:solidFill>
                  <a:schemeClr val="accent5"/>
                </a:solidFill>
                <a:latin typeface="Castellar" panose="020A0402060406010301" pitchFamily="18" charset="0"/>
              </a:rPr>
              <a:t>CLUBS</a:t>
            </a:r>
          </a:p>
        </p:txBody>
      </p:sp>
      <p:cxnSp>
        <p:nvCxnSpPr>
          <p:cNvPr id="34" name="Straight Connector 33">
            <a:extLst>
              <a:ext uri="{FF2B5EF4-FFF2-40B4-BE49-F238E27FC236}">
                <a16:creationId xmlns:a16="http://schemas.microsoft.com/office/drawing/2014/main" id="{FBBAA0DE-1C65-4FC6-B8C9-603BEB8D54BD}"/>
              </a:ext>
            </a:extLst>
          </p:cNvPr>
          <p:cNvCxnSpPr>
            <a:cxnSpLocks/>
          </p:cNvCxnSpPr>
          <p:nvPr/>
        </p:nvCxnSpPr>
        <p:spPr>
          <a:xfrm>
            <a:off x="0" y="3359150"/>
            <a:ext cx="1967562" cy="0"/>
          </a:xfrm>
          <a:prstGeom prst="line">
            <a:avLst/>
          </a:prstGeom>
        </p:spPr>
        <p:style>
          <a:lnRef idx="1">
            <a:schemeClr val="dk1"/>
          </a:lnRef>
          <a:fillRef idx="0">
            <a:schemeClr val="dk1"/>
          </a:fillRef>
          <a:effectRef idx="0">
            <a:schemeClr val="dk1"/>
          </a:effectRef>
          <a:fontRef idx="minor">
            <a:schemeClr val="tx1"/>
          </a:fontRef>
        </p:style>
      </p:cxnSp>
      <p:sp>
        <p:nvSpPr>
          <p:cNvPr id="59" name="Rectangle 58">
            <a:extLst>
              <a:ext uri="{FF2B5EF4-FFF2-40B4-BE49-F238E27FC236}">
                <a16:creationId xmlns:a16="http://schemas.microsoft.com/office/drawing/2014/main" id="{86474350-C9DD-4290-8AF2-72FCAE0494C3}"/>
              </a:ext>
            </a:extLst>
          </p:cNvPr>
          <p:cNvSpPr/>
          <p:nvPr/>
        </p:nvSpPr>
        <p:spPr>
          <a:xfrm>
            <a:off x="11264" y="3440034"/>
            <a:ext cx="1863974" cy="2862322"/>
          </a:xfrm>
          <a:prstGeom prst="rect">
            <a:avLst/>
          </a:prstGeom>
        </p:spPr>
        <p:txBody>
          <a:bodyPr wrap="square">
            <a:spAutoFit/>
          </a:bodyPr>
          <a:lstStyle/>
          <a:p>
            <a:r>
              <a:rPr lang="en-US" sz="2000" b="1" dirty="0"/>
              <a:t>BUILD TEAM MEETINGS</a:t>
            </a:r>
            <a:r>
              <a:rPr lang="en-US" sz="2000" dirty="0"/>
              <a:t>: </a:t>
            </a:r>
          </a:p>
          <a:p>
            <a:r>
              <a:rPr lang="en-US" sz="2000" i="1" dirty="0"/>
              <a:t>Date  </a:t>
            </a:r>
            <a:r>
              <a:rPr lang="en-US" sz="2000" dirty="0"/>
              <a:t> MWF</a:t>
            </a:r>
          </a:p>
          <a:p>
            <a:r>
              <a:rPr lang="en-US" sz="2000" i="1" dirty="0"/>
              <a:t>Time</a:t>
            </a:r>
            <a:r>
              <a:rPr lang="en-US" sz="2000" dirty="0"/>
              <a:t> 4:00pm</a:t>
            </a:r>
          </a:p>
          <a:p>
            <a:endParaRPr lang="en-US" sz="2000" dirty="0"/>
          </a:p>
          <a:p>
            <a:r>
              <a:rPr lang="en-US" sz="2000" b="1" dirty="0"/>
              <a:t>NEXT MONTHLY MEETING</a:t>
            </a:r>
            <a:r>
              <a:rPr lang="en-US" sz="2000" dirty="0"/>
              <a:t>:</a:t>
            </a:r>
          </a:p>
          <a:p>
            <a:r>
              <a:rPr lang="en-US" sz="2000" i="1" dirty="0"/>
              <a:t>Date  6/2/</a:t>
            </a:r>
            <a:r>
              <a:rPr lang="en-US" sz="2000" dirty="0"/>
              <a:t>2017 </a:t>
            </a:r>
          </a:p>
          <a:p>
            <a:r>
              <a:rPr lang="en-US" sz="2000" i="1" dirty="0"/>
              <a:t>Time </a:t>
            </a:r>
            <a:r>
              <a:rPr lang="en-US" sz="2000" dirty="0"/>
              <a:t> 6:00pm</a:t>
            </a:r>
          </a:p>
        </p:txBody>
      </p:sp>
      <p:sp>
        <p:nvSpPr>
          <p:cNvPr id="38" name="TextBox 37">
            <a:extLst>
              <a:ext uri="{FF2B5EF4-FFF2-40B4-BE49-F238E27FC236}">
                <a16:creationId xmlns:a16="http://schemas.microsoft.com/office/drawing/2014/main" id="{2D03F812-818A-4B69-A594-502272D73301}"/>
              </a:ext>
            </a:extLst>
          </p:cNvPr>
          <p:cNvSpPr txBox="1"/>
          <p:nvPr/>
        </p:nvSpPr>
        <p:spPr>
          <a:xfrm>
            <a:off x="31937" y="10020095"/>
            <a:ext cx="1783824" cy="553998"/>
          </a:xfrm>
          <a:prstGeom prst="rect">
            <a:avLst/>
          </a:prstGeom>
          <a:noFill/>
        </p:spPr>
        <p:txBody>
          <a:bodyPr wrap="square" rtlCol="0">
            <a:spAutoFit/>
          </a:bodyPr>
          <a:lstStyle/>
          <a:p>
            <a:r>
              <a:rPr lang="en-US" sz="1500" b="1" dirty="0"/>
              <a:t>Welcomed Majors</a:t>
            </a:r>
            <a:r>
              <a:rPr lang="en-US" sz="1500" dirty="0"/>
              <a:t>:</a:t>
            </a:r>
          </a:p>
          <a:p>
            <a:r>
              <a:rPr lang="en-US" sz="1500" dirty="0"/>
              <a:t>All Majors</a:t>
            </a:r>
          </a:p>
        </p:txBody>
      </p:sp>
      <p:sp>
        <p:nvSpPr>
          <p:cNvPr id="65" name="TextBox 64">
            <a:extLst>
              <a:ext uri="{FF2B5EF4-FFF2-40B4-BE49-F238E27FC236}">
                <a16:creationId xmlns:a16="http://schemas.microsoft.com/office/drawing/2014/main" id="{75C0FAFB-403F-4CA9-BC47-79A1E65FB72E}"/>
              </a:ext>
            </a:extLst>
          </p:cNvPr>
          <p:cNvSpPr txBox="1"/>
          <p:nvPr/>
        </p:nvSpPr>
        <p:spPr>
          <a:xfrm>
            <a:off x="3560098" y="8492427"/>
            <a:ext cx="6898495" cy="1077218"/>
          </a:xfrm>
          <a:prstGeom prst="rect">
            <a:avLst/>
          </a:prstGeom>
          <a:noFill/>
        </p:spPr>
        <p:txBody>
          <a:bodyPr wrap="square" rtlCol="0">
            <a:spAutoFit/>
          </a:bodyPr>
          <a:lstStyle/>
          <a:p>
            <a:pPr algn="ctr"/>
            <a:r>
              <a:rPr lang="en-US" sz="2800" dirty="0">
                <a:solidFill>
                  <a:schemeClr val="bg1"/>
                </a:solidFill>
              </a:rPr>
              <a:t>MISSION</a:t>
            </a:r>
          </a:p>
          <a:p>
            <a:r>
              <a:rPr lang="en-US" dirty="0">
                <a:solidFill>
                  <a:schemeClr val="bg1"/>
                </a:solidFill>
              </a:rPr>
              <a:t>To give students the knowledge, team work skills, and experience to gain employment and become leaders in the engineering field</a:t>
            </a:r>
          </a:p>
        </p:txBody>
      </p:sp>
      <p:sp>
        <p:nvSpPr>
          <p:cNvPr id="66" name="TextBox 65">
            <a:extLst>
              <a:ext uri="{FF2B5EF4-FFF2-40B4-BE49-F238E27FC236}">
                <a16:creationId xmlns:a16="http://schemas.microsoft.com/office/drawing/2014/main" id="{7F5DB7B1-F3DE-4530-8FBE-C6F22AC6FF0B}"/>
              </a:ext>
            </a:extLst>
          </p:cNvPr>
          <p:cNvSpPr txBox="1"/>
          <p:nvPr/>
        </p:nvSpPr>
        <p:spPr>
          <a:xfrm>
            <a:off x="3640748" y="9791960"/>
            <a:ext cx="4098892" cy="1200329"/>
          </a:xfrm>
          <a:prstGeom prst="rect">
            <a:avLst/>
          </a:prstGeom>
          <a:noFill/>
        </p:spPr>
        <p:txBody>
          <a:bodyPr wrap="square" rtlCol="0">
            <a:spAutoFit/>
          </a:bodyPr>
          <a:lstStyle/>
          <a:p>
            <a:r>
              <a:rPr lang="en-US" b="1" dirty="0">
                <a:solidFill>
                  <a:schemeClr val="bg1"/>
                </a:solidFill>
              </a:rPr>
              <a:t>Competitions, YEAR:</a:t>
            </a:r>
          </a:p>
          <a:p>
            <a:r>
              <a:rPr lang="en-US" i="1" dirty="0">
                <a:solidFill>
                  <a:schemeClr val="bg1"/>
                </a:solidFill>
              </a:rPr>
              <a:t>ASME ROBOTICS 2017</a:t>
            </a:r>
          </a:p>
          <a:p>
            <a:r>
              <a:rPr lang="en-US" i="1" dirty="0">
                <a:solidFill>
                  <a:schemeClr val="bg1"/>
                </a:solidFill>
              </a:rPr>
              <a:t>ASME ROBOTICS 2016</a:t>
            </a:r>
          </a:p>
          <a:p>
            <a:r>
              <a:rPr lang="en-US" i="1" dirty="0">
                <a:solidFill>
                  <a:schemeClr val="bg1"/>
                </a:solidFill>
              </a:rPr>
              <a:t>ESRA 3D MECHANICS 2015</a:t>
            </a:r>
          </a:p>
        </p:txBody>
      </p:sp>
      <p:sp>
        <p:nvSpPr>
          <p:cNvPr id="67" name="TextBox 66">
            <a:extLst>
              <a:ext uri="{FF2B5EF4-FFF2-40B4-BE49-F238E27FC236}">
                <a16:creationId xmlns:a16="http://schemas.microsoft.com/office/drawing/2014/main" id="{21DC3B6A-914C-46FC-8954-A1EA4870BCC5}"/>
              </a:ext>
            </a:extLst>
          </p:cNvPr>
          <p:cNvSpPr txBox="1"/>
          <p:nvPr/>
        </p:nvSpPr>
        <p:spPr>
          <a:xfrm>
            <a:off x="18007" y="10544911"/>
            <a:ext cx="2198171" cy="1292662"/>
          </a:xfrm>
          <a:prstGeom prst="rect">
            <a:avLst/>
          </a:prstGeom>
          <a:noFill/>
        </p:spPr>
        <p:txBody>
          <a:bodyPr wrap="square" rtlCol="0">
            <a:spAutoFit/>
          </a:bodyPr>
          <a:lstStyle/>
          <a:p>
            <a:r>
              <a:rPr lang="en-US" sz="1500" b="1" dirty="0"/>
              <a:t>Major Percentage:    </a:t>
            </a:r>
            <a:r>
              <a:rPr lang="en-US" sz="1500" i="1" dirty="0"/>
              <a:t>Mech Engineering : 98%</a:t>
            </a:r>
          </a:p>
          <a:p>
            <a:r>
              <a:rPr lang="en-US" sz="1500" i="1" dirty="0"/>
              <a:t>Civil Engineering: 1%</a:t>
            </a:r>
          </a:p>
          <a:p>
            <a:r>
              <a:rPr lang="en-US" sz="1500" i="1" dirty="0"/>
              <a:t>Undeclared: 1%</a:t>
            </a:r>
          </a:p>
          <a:p>
            <a:r>
              <a:rPr lang="en-US" dirty="0"/>
              <a:t> </a:t>
            </a:r>
          </a:p>
        </p:txBody>
      </p:sp>
      <p:sp>
        <p:nvSpPr>
          <p:cNvPr id="68" name="TextBox 67">
            <a:extLst>
              <a:ext uri="{FF2B5EF4-FFF2-40B4-BE49-F238E27FC236}">
                <a16:creationId xmlns:a16="http://schemas.microsoft.com/office/drawing/2014/main" id="{F0B5498D-DEBA-4934-BED7-E125BB4B7639}"/>
              </a:ext>
            </a:extLst>
          </p:cNvPr>
          <p:cNvSpPr txBox="1"/>
          <p:nvPr/>
        </p:nvSpPr>
        <p:spPr>
          <a:xfrm>
            <a:off x="432354" y="9668858"/>
            <a:ext cx="868742" cy="400110"/>
          </a:xfrm>
          <a:prstGeom prst="rect">
            <a:avLst/>
          </a:prstGeom>
          <a:noFill/>
        </p:spPr>
        <p:txBody>
          <a:bodyPr wrap="square" rtlCol="0">
            <a:spAutoFit/>
          </a:bodyPr>
          <a:lstStyle/>
          <a:p>
            <a:r>
              <a:rPr lang="en-US" sz="2000" b="1" dirty="0"/>
              <a:t>FACTS</a:t>
            </a:r>
            <a:endParaRPr lang="en-US" sz="2000" dirty="0"/>
          </a:p>
        </p:txBody>
      </p:sp>
      <p:sp>
        <p:nvSpPr>
          <p:cNvPr id="69" name="TextBox 68">
            <a:extLst>
              <a:ext uri="{FF2B5EF4-FFF2-40B4-BE49-F238E27FC236}">
                <a16:creationId xmlns:a16="http://schemas.microsoft.com/office/drawing/2014/main" id="{EF93A62B-0727-4319-BD6D-6C3FBF43215E}"/>
              </a:ext>
            </a:extLst>
          </p:cNvPr>
          <p:cNvSpPr txBox="1"/>
          <p:nvPr/>
        </p:nvSpPr>
        <p:spPr>
          <a:xfrm>
            <a:off x="18007" y="11584853"/>
            <a:ext cx="2198171" cy="1061829"/>
          </a:xfrm>
          <a:prstGeom prst="rect">
            <a:avLst/>
          </a:prstGeom>
          <a:noFill/>
        </p:spPr>
        <p:txBody>
          <a:bodyPr wrap="square" rtlCol="0">
            <a:spAutoFit/>
          </a:bodyPr>
          <a:lstStyle/>
          <a:p>
            <a:r>
              <a:rPr lang="en-US" sz="1500" b="1" dirty="0"/>
              <a:t>Majors Seeking:</a:t>
            </a:r>
          </a:p>
          <a:p>
            <a:r>
              <a:rPr lang="en-US" sz="1500" i="1" dirty="0"/>
              <a:t>Mechanical Engineers</a:t>
            </a:r>
          </a:p>
          <a:p>
            <a:r>
              <a:rPr lang="en-US" sz="1500" i="1" dirty="0"/>
              <a:t>Electrical Engineers</a:t>
            </a:r>
          </a:p>
          <a:p>
            <a:r>
              <a:rPr lang="en-US" dirty="0"/>
              <a:t> </a:t>
            </a:r>
          </a:p>
        </p:txBody>
      </p:sp>
      <p:sp>
        <p:nvSpPr>
          <p:cNvPr id="70" name="TextBox 69">
            <a:extLst>
              <a:ext uri="{FF2B5EF4-FFF2-40B4-BE49-F238E27FC236}">
                <a16:creationId xmlns:a16="http://schemas.microsoft.com/office/drawing/2014/main" id="{EC7D6B3F-E7C4-4BF8-AE77-E84DB602338F}"/>
              </a:ext>
            </a:extLst>
          </p:cNvPr>
          <p:cNvSpPr txBox="1"/>
          <p:nvPr/>
        </p:nvSpPr>
        <p:spPr>
          <a:xfrm>
            <a:off x="7009345" y="9783608"/>
            <a:ext cx="4098892" cy="1477328"/>
          </a:xfrm>
          <a:prstGeom prst="rect">
            <a:avLst/>
          </a:prstGeom>
          <a:noFill/>
        </p:spPr>
        <p:txBody>
          <a:bodyPr wrap="square" rtlCol="0">
            <a:spAutoFit/>
          </a:bodyPr>
          <a:lstStyle/>
          <a:p>
            <a:r>
              <a:rPr lang="en-US" b="1" dirty="0">
                <a:solidFill>
                  <a:schemeClr val="bg1"/>
                </a:solidFill>
              </a:rPr>
              <a:t>AWARDS:</a:t>
            </a:r>
          </a:p>
          <a:p>
            <a:r>
              <a:rPr lang="en-US" b="1" dirty="0">
                <a:solidFill>
                  <a:schemeClr val="bg1"/>
                </a:solidFill>
              </a:rPr>
              <a:t>1</a:t>
            </a:r>
            <a:r>
              <a:rPr lang="en-US" b="1" baseline="30000" dirty="0">
                <a:solidFill>
                  <a:schemeClr val="bg1"/>
                </a:solidFill>
              </a:rPr>
              <a:t>st</a:t>
            </a:r>
            <a:r>
              <a:rPr lang="en-US" b="1" dirty="0">
                <a:solidFill>
                  <a:schemeClr val="bg1"/>
                </a:solidFill>
              </a:rPr>
              <a:t> Place: ASME ROBOTICS 2017</a:t>
            </a:r>
          </a:p>
          <a:p>
            <a:r>
              <a:rPr lang="en-US" b="1" dirty="0">
                <a:solidFill>
                  <a:schemeClr val="bg1"/>
                </a:solidFill>
              </a:rPr>
              <a:t>Charles T. Main Award 2017</a:t>
            </a:r>
          </a:p>
          <a:p>
            <a:r>
              <a:rPr lang="en-US" b="1" dirty="0">
                <a:solidFill>
                  <a:schemeClr val="bg1"/>
                </a:solidFill>
              </a:rPr>
              <a:t>3</a:t>
            </a:r>
            <a:r>
              <a:rPr lang="en-US" b="1" baseline="30000" dirty="0">
                <a:solidFill>
                  <a:schemeClr val="bg1"/>
                </a:solidFill>
              </a:rPr>
              <a:t>rd</a:t>
            </a:r>
            <a:r>
              <a:rPr lang="en-US" b="1" dirty="0">
                <a:solidFill>
                  <a:schemeClr val="bg1"/>
                </a:solidFill>
              </a:rPr>
              <a:t> Place: ASME ROBOTICS 2016</a:t>
            </a:r>
          </a:p>
          <a:p>
            <a:endParaRPr lang="en-US" dirty="0">
              <a:solidFill>
                <a:schemeClr val="bg1"/>
              </a:solidFill>
            </a:endParaRPr>
          </a:p>
        </p:txBody>
      </p:sp>
      <p:pic>
        <p:nvPicPr>
          <p:cNvPr id="71" name="Picture 70">
            <a:extLst>
              <a:ext uri="{FF2B5EF4-FFF2-40B4-BE49-F238E27FC236}">
                <a16:creationId xmlns:a16="http://schemas.microsoft.com/office/drawing/2014/main" id="{0F9871EB-478A-460A-88CA-2565DE8D6BFD}"/>
              </a:ext>
            </a:extLst>
          </p:cNvPr>
          <p:cNvPicPr>
            <a:picLocks noChangeAspect="1"/>
          </p:cNvPicPr>
          <p:nvPr/>
        </p:nvPicPr>
        <p:blipFill>
          <a:blip r:embed="rId6"/>
          <a:stretch>
            <a:fillRect/>
          </a:stretch>
        </p:blipFill>
        <p:spPr>
          <a:xfrm>
            <a:off x="2210804" y="12105534"/>
            <a:ext cx="4426334" cy="2856182"/>
          </a:xfrm>
          <a:prstGeom prst="rect">
            <a:avLst/>
          </a:prstGeom>
        </p:spPr>
      </p:pic>
      <p:pic>
        <p:nvPicPr>
          <p:cNvPr id="72" name="Picture 71">
            <a:extLst>
              <a:ext uri="{FF2B5EF4-FFF2-40B4-BE49-F238E27FC236}">
                <a16:creationId xmlns:a16="http://schemas.microsoft.com/office/drawing/2014/main" id="{66C8505E-768B-4DB2-AF0E-46F1F6482411}"/>
              </a:ext>
            </a:extLst>
          </p:cNvPr>
          <p:cNvPicPr>
            <a:picLocks noChangeAspect="1"/>
          </p:cNvPicPr>
          <p:nvPr/>
        </p:nvPicPr>
        <p:blipFill>
          <a:blip r:embed="rId7"/>
          <a:stretch>
            <a:fillRect/>
          </a:stretch>
        </p:blipFill>
        <p:spPr>
          <a:xfrm>
            <a:off x="2210804" y="15952389"/>
            <a:ext cx="4440147" cy="3343258"/>
          </a:xfrm>
          <a:prstGeom prst="rect">
            <a:avLst/>
          </a:prstGeom>
        </p:spPr>
      </p:pic>
      <p:sp>
        <p:nvSpPr>
          <p:cNvPr id="73" name="TextBox 72">
            <a:extLst>
              <a:ext uri="{FF2B5EF4-FFF2-40B4-BE49-F238E27FC236}">
                <a16:creationId xmlns:a16="http://schemas.microsoft.com/office/drawing/2014/main" id="{98A440CE-3773-4FDB-9D64-2EEE31A7C192}"/>
              </a:ext>
            </a:extLst>
          </p:cNvPr>
          <p:cNvSpPr txBox="1"/>
          <p:nvPr/>
        </p:nvSpPr>
        <p:spPr>
          <a:xfrm>
            <a:off x="6888798" y="12099109"/>
            <a:ext cx="4855778" cy="3139321"/>
          </a:xfrm>
          <a:prstGeom prst="rect">
            <a:avLst/>
          </a:prstGeom>
          <a:noFill/>
        </p:spPr>
        <p:txBody>
          <a:bodyPr wrap="square" rtlCol="0">
            <a:spAutoFit/>
          </a:bodyPr>
          <a:lstStyle/>
          <a:p>
            <a:r>
              <a:rPr lang="en-US" b="1" dirty="0">
                <a:solidFill>
                  <a:schemeClr val="accent1">
                    <a:lumMod val="60000"/>
                    <a:lumOff val="40000"/>
                  </a:schemeClr>
                </a:solidFill>
              </a:rPr>
              <a:t>Spring Year: 2017</a:t>
            </a:r>
            <a:endParaRPr lang="en-US" dirty="0">
              <a:solidFill>
                <a:schemeClr val="accent1">
                  <a:lumMod val="60000"/>
                  <a:lumOff val="40000"/>
                </a:schemeClr>
              </a:solidFill>
            </a:endParaRPr>
          </a:p>
          <a:p>
            <a:endParaRPr lang="en-US" dirty="0">
              <a:solidFill>
                <a:schemeClr val="bg1"/>
              </a:solidFill>
            </a:endParaRPr>
          </a:p>
          <a:p>
            <a:r>
              <a:rPr lang="en-US" dirty="0">
                <a:solidFill>
                  <a:schemeClr val="bg1"/>
                </a:solidFill>
              </a:rPr>
              <a:t>We have a robotics team that travels around the world and competes against all different universities. The team is lead by Brandon Torres, a senior mechanical Engineer with the advisory help of Dr. </a:t>
            </a:r>
            <a:r>
              <a:rPr lang="en-US" dirty="0" err="1">
                <a:solidFill>
                  <a:schemeClr val="bg1"/>
                </a:solidFill>
              </a:rPr>
              <a:t>Solbreken</a:t>
            </a:r>
            <a:r>
              <a:rPr lang="en-US" dirty="0">
                <a:solidFill>
                  <a:schemeClr val="bg1"/>
                </a:solidFill>
              </a:rPr>
              <a:t>. Together the team has overcame real world challenges in a smaller scale through competition. If you are into robotics, challenges, and competition please follow us on CSC and come to our meetings!!!</a:t>
            </a:r>
            <a:endParaRPr lang="en-US" dirty="0"/>
          </a:p>
        </p:txBody>
      </p:sp>
      <p:pic>
        <p:nvPicPr>
          <p:cNvPr id="74" name="Graphic 73" descr="Thumbs Up Sign">
            <a:extLst>
              <a:ext uri="{FF2B5EF4-FFF2-40B4-BE49-F238E27FC236}">
                <a16:creationId xmlns:a16="http://schemas.microsoft.com/office/drawing/2014/main" id="{EDFEF6D5-D639-4440-86C0-34AE7CC5E48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11460" y="14995668"/>
            <a:ext cx="292052" cy="292052"/>
          </a:xfrm>
          <a:prstGeom prst="rect">
            <a:avLst/>
          </a:prstGeom>
        </p:spPr>
      </p:pic>
      <p:sp>
        <p:nvSpPr>
          <p:cNvPr id="75" name="TextBox 74">
            <a:extLst>
              <a:ext uri="{FF2B5EF4-FFF2-40B4-BE49-F238E27FC236}">
                <a16:creationId xmlns:a16="http://schemas.microsoft.com/office/drawing/2014/main" id="{4D450182-34FC-4A26-A208-34D14B436189}"/>
              </a:ext>
            </a:extLst>
          </p:cNvPr>
          <p:cNvSpPr txBox="1"/>
          <p:nvPr/>
        </p:nvSpPr>
        <p:spPr>
          <a:xfrm>
            <a:off x="5698751" y="14952340"/>
            <a:ext cx="1166302" cy="369332"/>
          </a:xfrm>
          <a:prstGeom prst="rect">
            <a:avLst/>
          </a:prstGeom>
          <a:noFill/>
        </p:spPr>
        <p:txBody>
          <a:bodyPr wrap="square" rtlCol="0">
            <a:spAutoFit/>
          </a:bodyPr>
          <a:lstStyle/>
          <a:p>
            <a:r>
              <a:rPr lang="en-US" dirty="0">
                <a:solidFill>
                  <a:schemeClr val="bg1"/>
                </a:solidFill>
              </a:rPr>
              <a:t>1550 pts</a:t>
            </a:r>
          </a:p>
        </p:txBody>
      </p:sp>
      <p:pic>
        <p:nvPicPr>
          <p:cNvPr id="76" name="Graphic 75" descr="Thumbs Up Sign">
            <a:extLst>
              <a:ext uri="{FF2B5EF4-FFF2-40B4-BE49-F238E27FC236}">
                <a16:creationId xmlns:a16="http://schemas.microsoft.com/office/drawing/2014/main" id="{4B35DD65-EB39-4E27-8284-E9AB589A03C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394812" y="19030214"/>
            <a:ext cx="292052" cy="292052"/>
          </a:xfrm>
          <a:prstGeom prst="rect">
            <a:avLst/>
          </a:prstGeom>
        </p:spPr>
      </p:pic>
      <p:sp>
        <p:nvSpPr>
          <p:cNvPr id="77" name="TextBox 76">
            <a:extLst>
              <a:ext uri="{FF2B5EF4-FFF2-40B4-BE49-F238E27FC236}">
                <a16:creationId xmlns:a16="http://schemas.microsoft.com/office/drawing/2014/main" id="{20402B1C-DC28-4DFC-9A54-127F024290B6}"/>
              </a:ext>
            </a:extLst>
          </p:cNvPr>
          <p:cNvSpPr txBox="1"/>
          <p:nvPr/>
        </p:nvSpPr>
        <p:spPr>
          <a:xfrm>
            <a:off x="5705905" y="18979553"/>
            <a:ext cx="1166302" cy="369332"/>
          </a:xfrm>
          <a:prstGeom prst="rect">
            <a:avLst/>
          </a:prstGeom>
          <a:noFill/>
        </p:spPr>
        <p:txBody>
          <a:bodyPr wrap="square" rtlCol="0">
            <a:spAutoFit/>
          </a:bodyPr>
          <a:lstStyle/>
          <a:p>
            <a:r>
              <a:rPr lang="en-US" dirty="0">
                <a:solidFill>
                  <a:schemeClr val="bg1"/>
                </a:solidFill>
              </a:rPr>
              <a:t>1600 pts</a:t>
            </a:r>
          </a:p>
        </p:txBody>
      </p:sp>
      <p:sp>
        <p:nvSpPr>
          <p:cNvPr id="78" name="TextBox 77">
            <a:extLst>
              <a:ext uri="{FF2B5EF4-FFF2-40B4-BE49-F238E27FC236}">
                <a16:creationId xmlns:a16="http://schemas.microsoft.com/office/drawing/2014/main" id="{2D700DB1-00F0-4A06-93CD-632C06553928}"/>
              </a:ext>
            </a:extLst>
          </p:cNvPr>
          <p:cNvSpPr txBox="1"/>
          <p:nvPr/>
        </p:nvSpPr>
        <p:spPr>
          <a:xfrm>
            <a:off x="2201173" y="14948265"/>
            <a:ext cx="1037095" cy="369332"/>
          </a:xfrm>
          <a:prstGeom prst="rect">
            <a:avLst/>
          </a:prstGeom>
          <a:noFill/>
        </p:spPr>
        <p:txBody>
          <a:bodyPr wrap="square" rtlCol="0">
            <a:spAutoFit/>
          </a:bodyPr>
          <a:lstStyle/>
          <a:p>
            <a:r>
              <a:rPr lang="en-US" i="1" dirty="0">
                <a:solidFill>
                  <a:schemeClr val="accent1">
                    <a:lumMod val="60000"/>
                    <a:lumOff val="40000"/>
                  </a:schemeClr>
                </a:solidFill>
              </a:rPr>
              <a:t>more</a:t>
            </a:r>
          </a:p>
        </p:txBody>
      </p:sp>
      <p:sp>
        <p:nvSpPr>
          <p:cNvPr id="79" name="TextBox 78">
            <a:extLst>
              <a:ext uri="{FF2B5EF4-FFF2-40B4-BE49-F238E27FC236}">
                <a16:creationId xmlns:a16="http://schemas.microsoft.com/office/drawing/2014/main" id="{8D5CEA54-3254-4F9E-B45E-337C5E48526A}"/>
              </a:ext>
            </a:extLst>
          </p:cNvPr>
          <p:cNvSpPr txBox="1"/>
          <p:nvPr/>
        </p:nvSpPr>
        <p:spPr>
          <a:xfrm>
            <a:off x="9579472" y="6758490"/>
            <a:ext cx="1865170" cy="369332"/>
          </a:xfrm>
          <a:prstGeom prst="rect">
            <a:avLst/>
          </a:prstGeom>
          <a:noFill/>
        </p:spPr>
        <p:txBody>
          <a:bodyPr wrap="square" rtlCol="0">
            <a:spAutoFit/>
          </a:bodyPr>
          <a:lstStyle/>
          <a:p>
            <a:r>
              <a:rPr lang="en-US" dirty="0">
                <a:solidFill>
                  <a:srgbClr val="FFC000"/>
                </a:solidFill>
              </a:rPr>
              <a:t>152520252 pts</a:t>
            </a:r>
          </a:p>
        </p:txBody>
      </p:sp>
      <p:pic>
        <p:nvPicPr>
          <p:cNvPr id="80" name="Graphic 79" descr="Thumbs Up Sign">
            <a:extLst>
              <a:ext uri="{FF2B5EF4-FFF2-40B4-BE49-F238E27FC236}">
                <a16:creationId xmlns:a16="http://schemas.microsoft.com/office/drawing/2014/main" id="{18F10919-4028-4B21-9439-E981F0DC15E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87420" y="6800902"/>
            <a:ext cx="292052" cy="292052"/>
          </a:xfrm>
          <a:prstGeom prst="rect">
            <a:avLst/>
          </a:prstGeom>
        </p:spPr>
      </p:pic>
      <p:sp>
        <p:nvSpPr>
          <p:cNvPr id="81" name="TextBox 80">
            <a:extLst>
              <a:ext uri="{FF2B5EF4-FFF2-40B4-BE49-F238E27FC236}">
                <a16:creationId xmlns:a16="http://schemas.microsoft.com/office/drawing/2014/main" id="{801E4640-D3D8-49BD-9E33-A65F89BCAF41}"/>
              </a:ext>
            </a:extLst>
          </p:cNvPr>
          <p:cNvSpPr txBox="1"/>
          <p:nvPr/>
        </p:nvSpPr>
        <p:spPr>
          <a:xfrm>
            <a:off x="6952844" y="15967182"/>
            <a:ext cx="4855778" cy="3139321"/>
          </a:xfrm>
          <a:prstGeom prst="rect">
            <a:avLst/>
          </a:prstGeom>
          <a:noFill/>
        </p:spPr>
        <p:txBody>
          <a:bodyPr wrap="square" rtlCol="0">
            <a:spAutoFit/>
          </a:bodyPr>
          <a:lstStyle/>
          <a:p>
            <a:r>
              <a:rPr lang="en-US" b="1" dirty="0">
                <a:solidFill>
                  <a:schemeClr val="accent1">
                    <a:lumMod val="60000"/>
                    <a:lumOff val="40000"/>
                  </a:schemeClr>
                </a:solidFill>
              </a:rPr>
              <a:t>Spring Year: 2016</a:t>
            </a:r>
            <a:endParaRPr lang="en-US" dirty="0">
              <a:solidFill>
                <a:schemeClr val="accent1">
                  <a:lumMod val="60000"/>
                  <a:lumOff val="40000"/>
                </a:schemeClr>
              </a:solidFill>
            </a:endParaRPr>
          </a:p>
          <a:p>
            <a:endParaRPr lang="en-US" dirty="0">
              <a:solidFill>
                <a:schemeClr val="bg1"/>
              </a:solidFill>
            </a:endParaRPr>
          </a:p>
          <a:p>
            <a:r>
              <a:rPr lang="en-US" dirty="0">
                <a:solidFill>
                  <a:schemeClr val="bg1"/>
                </a:solidFill>
              </a:rPr>
              <a:t>We have a robotics team that travels around the world and competes against all different universities. The team is lead by Brandon Torres, a senior mechanical Engineer with the advisory help of Dr. </a:t>
            </a:r>
            <a:r>
              <a:rPr lang="en-US" dirty="0" err="1">
                <a:solidFill>
                  <a:schemeClr val="bg1"/>
                </a:solidFill>
              </a:rPr>
              <a:t>Solbreken</a:t>
            </a:r>
            <a:r>
              <a:rPr lang="en-US" dirty="0">
                <a:solidFill>
                  <a:schemeClr val="bg1"/>
                </a:solidFill>
              </a:rPr>
              <a:t>. Together the team has overcame real world challenges in a smaller scale through competition. If you are into robotics, challenges, and competition please follow us on CSC and come to our meetings!!!</a:t>
            </a:r>
          </a:p>
        </p:txBody>
      </p:sp>
      <p:sp>
        <p:nvSpPr>
          <p:cNvPr id="82" name="TextBox 81">
            <a:extLst>
              <a:ext uri="{FF2B5EF4-FFF2-40B4-BE49-F238E27FC236}">
                <a16:creationId xmlns:a16="http://schemas.microsoft.com/office/drawing/2014/main" id="{EC78DC0D-8187-4767-BAC1-2F0222BCD610}"/>
              </a:ext>
            </a:extLst>
          </p:cNvPr>
          <p:cNvSpPr txBox="1"/>
          <p:nvPr/>
        </p:nvSpPr>
        <p:spPr>
          <a:xfrm>
            <a:off x="2136632" y="18979553"/>
            <a:ext cx="1037095" cy="369332"/>
          </a:xfrm>
          <a:prstGeom prst="rect">
            <a:avLst/>
          </a:prstGeom>
          <a:noFill/>
        </p:spPr>
        <p:txBody>
          <a:bodyPr wrap="square" rtlCol="0">
            <a:spAutoFit/>
          </a:bodyPr>
          <a:lstStyle/>
          <a:p>
            <a:r>
              <a:rPr lang="en-US" i="1" dirty="0">
                <a:solidFill>
                  <a:schemeClr val="accent1">
                    <a:lumMod val="60000"/>
                    <a:lumOff val="40000"/>
                  </a:schemeClr>
                </a:solidFill>
              </a:rPr>
              <a:t>more</a:t>
            </a:r>
          </a:p>
        </p:txBody>
      </p:sp>
      <p:sp>
        <p:nvSpPr>
          <p:cNvPr id="83" name="TextBox 82">
            <a:extLst>
              <a:ext uri="{FF2B5EF4-FFF2-40B4-BE49-F238E27FC236}">
                <a16:creationId xmlns:a16="http://schemas.microsoft.com/office/drawing/2014/main" id="{D2E640D5-B52C-4B38-AFEA-B241DB60D036}"/>
              </a:ext>
            </a:extLst>
          </p:cNvPr>
          <p:cNvSpPr txBox="1"/>
          <p:nvPr/>
        </p:nvSpPr>
        <p:spPr>
          <a:xfrm>
            <a:off x="5074920" y="19284693"/>
            <a:ext cx="4753760" cy="769441"/>
          </a:xfrm>
          <a:prstGeom prst="rect">
            <a:avLst/>
          </a:prstGeom>
          <a:noFill/>
        </p:spPr>
        <p:txBody>
          <a:bodyPr wrap="square" rtlCol="0">
            <a:spAutoFit/>
          </a:bodyPr>
          <a:lstStyle/>
          <a:p>
            <a:r>
              <a:rPr lang="en-US" sz="4400" b="1" spc="50" dirty="0">
                <a:ln w="9525" cmpd="sng">
                  <a:solidFill>
                    <a:schemeClr val="accent1"/>
                  </a:solidFill>
                  <a:prstDash val="solid"/>
                </a:ln>
                <a:solidFill>
                  <a:srgbClr val="70AD47">
                    <a:tint val="1000"/>
                  </a:srgbClr>
                </a:solidFill>
                <a:effectLst>
                  <a:glow rad="38100">
                    <a:schemeClr val="accent1">
                      <a:alpha val="40000"/>
                    </a:schemeClr>
                  </a:glow>
                </a:effectLst>
              </a:rPr>
              <a:t>HOW TO HELP</a:t>
            </a:r>
          </a:p>
        </p:txBody>
      </p:sp>
      <p:sp>
        <p:nvSpPr>
          <p:cNvPr id="84" name="TextBox 83">
            <a:extLst>
              <a:ext uri="{FF2B5EF4-FFF2-40B4-BE49-F238E27FC236}">
                <a16:creationId xmlns:a16="http://schemas.microsoft.com/office/drawing/2014/main" id="{9C4846D5-081D-44B8-98D1-BDC0CB5938E5}"/>
              </a:ext>
            </a:extLst>
          </p:cNvPr>
          <p:cNvSpPr txBox="1"/>
          <p:nvPr/>
        </p:nvSpPr>
        <p:spPr>
          <a:xfrm>
            <a:off x="14571574" y="4912418"/>
            <a:ext cx="1166302" cy="369332"/>
          </a:xfrm>
          <a:prstGeom prst="rect">
            <a:avLst/>
          </a:prstGeom>
          <a:noFill/>
        </p:spPr>
        <p:txBody>
          <a:bodyPr wrap="square" rtlCol="0">
            <a:spAutoFit/>
          </a:bodyPr>
          <a:lstStyle/>
          <a:p>
            <a:r>
              <a:rPr lang="en-US" dirty="0"/>
              <a:t>1550 pts</a:t>
            </a:r>
          </a:p>
        </p:txBody>
      </p:sp>
      <p:pic>
        <p:nvPicPr>
          <p:cNvPr id="85" name="Graphic 84" descr="Thumbs Up Sign">
            <a:extLst>
              <a:ext uri="{FF2B5EF4-FFF2-40B4-BE49-F238E27FC236}">
                <a16:creationId xmlns:a16="http://schemas.microsoft.com/office/drawing/2014/main" id="{7DB44A6A-E3A2-4F90-A9F7-110963B6C61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387052" y="4955264"/>
            <a:ext cx="292052" cy="292052"/>
          </a:xfrm>
          <a:prstGeom prst="rect">
            <a:avLst/>
          </a:prstGeom>
        </p:spPr>
      </p:pic>
      <p:sp>
        <p:nvSpPr>
          <p:cNvPr id="86" name="TextBox 85">
            <a:extLst>
              <a:ext uri="{FF2B5EF4-FFF2-40B4-BE49-F238E27FC236}">
                <a16:creationId xmlns:a16="http://schemas.microsoft.com/office/drawing/2014/main" id="{5E349082-B0A4-4DC5-806C-20FF44B918E6}"/>
              </a:ext>
            </a:extLst>
          </p:cNvPr>
          <p:cNvSpPr txBox="1"/>
          <p:nvPr/>
        </p:nvSpPr>
        <p:spPr>
          <a:xfrm>
            <a:off x="14464044" y="7810653"/>
            <a:ext cx="1166302" cy="369332"/>
          </a:xfrm>
          <a:prstGeom prst="rect">
            <a:avLst/>
          </a:prstGeom>
          <a:noFill/>
        </p:spPr>
        <p:txBody>
          <a:bodyPr wrap="square" rtlCol="0">
            <a:spAutoFit/>
          </a:bodyPr>
          <a:lstStyle/>
          <a:p>
            <a:r>
              <a:rPr lang="en-US" dirty="0"/>
              <a:t>150 pts</a:t>
            </a:r>
          </a:p>
        </p:txBody>
      </p:sp>
      <p:pic>
        <p:nvPicPr>
          <p:cNvPr id="87" name="Graphic 86" descr="Thumbs Up Sign">
            <a:extLst>
              <a:ext uri="{FF2B5EF4-FFF2-40B4-BE49-F238E27FC236}">
                <a16:creationId xmlns:a16="http://schemas.microsoft.com/office/drawing/2014/main" id="{3C9B3063-4D5D-4C00-B370-92090F2D8C8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279522" y="7853499"/>
            <a:ext cx="292052" cy="292052"/>
          </a:xfrm>
          <a:prstGeom prst="rect">
            <a:avLst/>
          </a:prstGeom>
        </p:spPr>
      </p:pic>
      <p:sp>
        <p:nvSpPr>
          <p:cNvPr id="88" name="TextBox 87">
            <a:extLst>
              <a:ext uri="{FF2B5EF4-FFF2-40B4-BE49-F238E27FC236}">
                <a16:creationId xmlns:a16="http://schemas.microsoft.com/office/drawing/2014/main" id="{259D3A62-2869-452E-9152-9C8B3DE8CFDC}"/>
              </a:ext>
            </a:extLst>
          </p:cNvPr>
          <p:cNvSpPr txBox="1"/>
          <p:nvPr/>
        </p:nvSpPr>
        <p:spPr>
          <a:xfrm>
            <a:off x="14238717" y="11353224"/>
            <a:ext cx="1166302" cy="369332"/>
          </a:xfrm>
          <a:prstGeom prst="rect">
            <a:avLst/>
          </a:prstGeom>
          <a:noFill/>
        </p:spPr>
        <p:txBody>
          <a:bodyPr wrap="square" rtlCol="0">
            <a:spAutoFit/>
          </a:bodyPr>
          <a:lstStyle/>
          <a:p>
            <a:r>
              <a:rPr lang="en-US" dirty="0"/>
              <a:t>50 pts</a:t>
            </a:r>
          </a:p>
        </p:txBody>
      </p:sp>
      <p:pic>
        <p:nvPicPr>
          <p:cNvPr id="89" name="Graphic 88" descr="Thumbs Up Sign">
            <a:extLst>
              <a:ext uri="{FF2B5EF4-FFF2-40B4-BE49-F238E27FC236}">
                <a16:creationId xmlns:a16="http://schemas.microsoft.com/office/drawing/2014/main" id="{59B53A49-310F-4C5D-8B57-2557BA489BA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3987470" y="11375013"/>
            <a:ext cx="292052" cy="292052"/>
          </a:xfrm>
          <a:prstGeom prst="rect">
            <a:avLst/>
          </a:prstGeom>
        </p:spPr>
      </p:pic>
      <p:pic>
        <p:nvPicPr>
          <p:cNvPr id="42" name="Picture 41">
            <a:extLst>
              <a:ext uri="{FF2B5EF4-FFF2-40B4-BE49-F238E27FC236}">
                <a16:creationId xmlns:a16="http://schemas.microsoft.com/office/drawing/2014/main" id="{88CDFB36-1C2A-460B-8887-C7C7C3E800B3}"/>
              </a:ext>
            </a:extLst>
          </p:cNvPr>
          <p:cNvPicPr>
            <a:picLocks noChangeAspect="1"/>
          </p:cNvPicPr>
          <p:nvPr/>
        </p:nvPicPr>
        <p:blipFill>
          <a:blip r:embed="rId16"/>
          <a:stretch>
            <a:fillRect/>
          </a:stretch>
        </p:blipFill>
        <p:spPr>
          <a:xfrm>
            <a:off x="13039761" y="6129359"/>
            <a:ext cx="1479546" cy="1709967"/>
          </a:xfrm>
          <a:prstGeom prst="rect">
            <a:avLst/>
          </a:prstGeom>
        </p:spPr>
      </p:pic>
      <p:pic>
        <p:nvPicPr>
          <p:cNvPr id="57" name="Picture 56">
            <a:extLst>
              <a:ext uri="{FF2B5EF4-FFF2-40B4-BE49-F238E27FC236}">
                <a16:creationId xmlns:a16="http://schemas.microsoft.com/office/drawing/2014/main" id="{F2F4DC53-FDD8-4A97-8CF1-23D2540449AC}"/>
              </a:ext>
            </a:extLst>
          </p:cNvPr>
          <p:cNvPicPr>
            <a:picLocks noChangeAspect="1"/>
          </p:cNvPicPr>
          <p:nvPr/>
        </p:nvPicPr>
        <p:blipFill>
          <a:blip r:embed="rId17"/>
          <a:stretch>
            <a:fillRect/>
          </a:stretch>
        </p:blipFill>
        <p:spPr>
          <a:xfrm>
            <a:off x="54384" y="640178"/>
            <a:ext cx="1836711" cy="1228529"/>
          </a:xfrm>
          <a:prstGeom prst="rect">
            <a:avLst/>
          </a:prstGeom>
        </p:spPr>
      </p:pic>
      <p:sp>
        <p:nvSpPr>
          <p:cNvPr id="90" name="TextBox 89">
            <a:extLst>
              <a:ext uri="{FF2B5EF4-FFF2-40B4-BE49-F238E27FC236}">
                <a16:creationId xmlns:a16="http://schemas.microsoft.com/office/drawing/2014/main" id="{878B0393-7A83-45F6-8AD1-E79F146D81CA}"/>
              </a:ext>
            </a:extLst>
          </p:cNvPr>
          <p:cNvSpPr txBox="1"/>
          <p:nvPr/>
        </p:nvSpPr>
        <p:spPr>
          <a:xfrm>
            <a:off x="3822817" y="7348680"/>
            <a:ext cx="6325565" cy="1077218"/>
          </a:xfrm>
          <a:prstGeom prst="rect">
            <a:avLst/>
          </a:prstGeom>
          <a:noFill/>
        </p:spPr>
        <p:txBody>
          <a:bodyPr wrap="square" rtlCol="0">
            <a:spAutoFit/>
          </a:bodyPr>
          <a:lstStyle/>
          <a:p>
            <a:pPr algn="ctr"/>
            <a:r>
              <a:rPr lang="en-US" sz="3200" dirty="0">
                <a:ln>
                  <a:solidFill>
                    <a:schemeClr val="bg2"/>
                  </a:solidFill>
                </a:ln>
                <a:solidFill>
                  <a:schemeClr val="bg1"/>
                </a:solidFill>
                <a:latin typeface="Bookman Old Style" panose="02050604050505020204" pitchFamily="18" charset="0"/>
              </a:rPr>
              <a:t>University of Missouri Columbia</a:t>
            </a:r>
          </a:p>
        </p:txBody>
      </p:sp>
      <p:pic>
        <p:nvPicPr>
          <p:cNvPr id="58" name="Picture 57">
            <a:extLst>
              <a:ext uri="{FF2B5EF4-FFF2-40B4-BE49-F238E27FC236}">
                <a16:creationId xmlns:a16="http://schemas.microsoft.com/office/drawing/2014/main" id="{E0CBD1C6-7210-48CD-BC1A-D37A8C8308D1}"/>
              </a:ext>
            </a:extLst>
          </p:cNvPr>
          <p:cNvPicPr>
            <a:picLocks noChangeAspect="1"/>
          </p:cNvPicPr>
          <p:nvPr/>
        </p:nvPicPr>
        <p:blipFill>
          <a:blip r:embed="rId18"/>
          <a:stretch>
            <a:fillRect/>
          </a:stretch>
        </p:blipFill>
        <p:spPr>
          <a:xfrm>
            <a:off x="12092452" y="13341710"/>
            <a:ext cx="3127265" cy="1717226"/>
          </a:xfrm>
          <a:prstGeom prst="rect">
            <a:avLst/>
          </a:prstGeom>
        </p:spPr>
      </p:pic>
      <p:sp>
        <p:nvSpPr>
          <p:cNvPr id="92" name="TextBox 91">
            <a:extLst>
              <a:ext uri="{FF2B5EF4-FFF2-40B4-BE49-F238E27FC236}">
                <a16:creationId xmlns:a16="http://schemas.microsoft.com/office/drawing/2014/main" id="{ED616578-6B83-41A7-8EF9-293C5FF802CE}"/>
              </a:ext>
            </a:extLst>
          </p:cNvPr>
          <p:cNvSpPr txBox="1"/>
          <p:nvPr/>
        </p:nvSpPr>
        <p:spPr>
          <a:xfrm>
            <a:off x="14445297" y="15013425"/>
            <a:ext cx="1166302" cy="369332"/>
          </a:xfrm>
          <a:prstGeom prst="rect">
            <a:avLst/>
          </a:prstGeom>
          <a:noFill/>
        </p:spPr>
        <p:txBody>
          <a:bodyPr wrap="square" rtlCol="0">
            <a:spAutoFit/>
          </a:bodyPr>
          <a:lstStyle/>
          <a:p>
            <a:r>
              <a:rPr lang="en-US" dirty="0"/>
              <a:t>50 pts</a:t>
            </a:r>
          </a:p>
        </p:txBody>
      </p:sp>
      <p:pic>
        <p:nvPicPr>
          <p:cNvPr id="93" name="Graphic 92" descr="Thumbs Up Sign">
            <a:extLst>
              <a:ext uri="{FF2B5EF4-FFF2-40B4-BE49-F238E27FC236}">
                <a16:creationId xmlns:a16="http://schemas.microsoft.com/office/drawing/2014/main" id="{DE02AC83-7F99-45FC-9994-B441C3ADAEC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194050" y="15035214"/>
            <a:ext cx="292052" cy="292052"/>
          </a:xfrm>
          <a:prstGeom prst="rect">
            <a:avLst/>
          </a:prstGeom>
        </p:spPr>
      </p:pic>
      <p:sp>
        <p:nvSpPr>
          <p:cNvPr id="96" name="TextBox 95">
            <a:extLst>
              <a:ext uri="{FF2B5EF4-FFF2-40B4-BE49-F238E27FC236}">
                <a16:creationId xmlns:a16="http://schemas.microsoft.com/office/drawing/2014/main" id="{A1721961-57B2-4556-9D77-3B01817AE38C}"/>
              </a:ext>
            </a:extLst>
          </p:cNvPr>
          <p:cNvSpPr txBox="1"/>
          <p:nvPr/>
        </p:nvSpPr>
        <p:spPr>
          <a:xfrm>
            <a:off x="2269603" y="11036633"/>
            <a:ext cx="9479483" cy="1015663"/>
          </a:xfrm>
          <a:prstGeom prst="rect">
            <a:avLst/>
          </a:prstGeom>
          <a:noFill/>
        </p:spPr>
        <p:txBody>
          <a:bodyPr wrap="square" rtlCol="0">
            <a:spAutoFit/>
          </a:bodyPr>
          <a:lstStyle/>
          <a:p>
            <a:r>
              <a:rPr lang="en-US" sz="2400" b="1" dirty="0">
                <a:ln w="22225">
                  <a:solidFill>
                    <a:schemeClr val="accent2"/>
                  </a:solidFill>
                  <a:prstDash val="solid"/>
                </a:ln>
                <a:solidFill>
                  <a:schemeClr val="accent2">
                    <a:lumMod val="40000"/>
                    <a:lumOff val="60000"/>
                  </a:schemeClr>
                </a:solidFill>
              </a:rPr>
              <a:t>Message Board: </a:t>
            </a:r>
            <a:r>
              <a:rPr lang="en-US" b="1" dirty="0">
                <a:solidFill>
                  <a:schemeClr val="accent5">
                    <a:lumMod val="60000"/>
                    <a:lumOff val="40000"/>
                  </a:schemeClr>
                </a:solidFill>
              </a:rPr>
              <a:t>We will be having a ASME Rocket Camp for middle school students from the age 8-15 on Aug 15</a:t>
            </a:r>
            <a:r>
              <a:rPr lang="en-US" b="1" baseline="30000" dirty="0">
                <a:solidFill>
                  <a:schemeClr val="accent5">
                    <a:lumMod val="60000"/>
                    <a:lumOff val="40000"/>
                  </a:schemeClr>
                </a:solidFill>
              </a:rPr>
              <a:t>th</a:t>
            </a:r>
            <a:r>
              <a:rPr lang="en-US" b="1" dirty="0">
                <a:solidFill>
                  <a:schemeClr val="accent5">
                    <a:lumMod val="60000"/>
                    <a:lumOff val="40000"/>
                  </a:schemeClr>
                </a:solidFill>
              </a:rPr>
              <a:t>, 2017! We need Volunteers! If you would like to Volunteer, please contact us!! Thanks!</a:t>
            </a:r>
          </a:p>
        </p:txBody>
      </p:sp>
    </p:spTree>
    <p:extLst>
      <p:ext uri="{BB962C8B-B14F-4D97-AF65-F5344CB8AC3E}">
        <p14:creationId xmlns:p14="http://schemas.microsoft.com/office/powerpoint/2010/main" val="3064407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0BA7C6D7-1512-499E-A72F-7BEF90526895}"/>
              </a:ext>
            </a:extLst>
          </p:cNvPr>
          <p:cNvSpPr/>
          <p:nvPr/>
        </p:nvSpPr>
        <p:spPr>
          <a:xfrm>
            <a:off x="11932035" y="516458"/>
            <a:ext cx="3592792" cy="19537676"/>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tx1"/>
              </a:solidFill>
              <a:effectLst>
                <a:outerShdw blurRad="38100" dist="19050" dir="2700000" algn="tl" rotWithShape="0">
                  <a:schemeClr val="dk1">
                    <a:alpha val="40000"/>
                  </a:schemeClr>
                </a:outerShdw>
              </a:effectLst>
              <a:highlight>
                <a:srgbClr val="000000"/>
              </a:highlight>
            </a:endParaRPr>
          </a:p>
        </p:txBody>
      </p:sp>
      <p:sp>
        <p:nvSpPr>
          <p:cNvPr id="48" name="Rectangle 47">
            <a:extLst>
              <a:ext uri="{FF2B5EF4-FFF2-40B4-BE49-F238E27FC236}">
                <a16:creationId xmlns:a16="http://schemas.microsoft.com/office/drawing/2014/main" id="{53CFE934-E626-4F32-929F-3E1CAB431690}"/>
              </a:ext>
            </a:extLst>
          </p:cNvPr>
          <p:cNvSpPr/>
          <p:nvPr/>
        </p:nvSpPr>
        <p:spPr>
          <a:xfrm>
            <a:off x="35147" y="516458"/>
            <a:ext cx="1940019" cy="19537676"/>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tx1"/>
              </a:solidFill>
              <a:effectLst>
                <a:outerShdw blurRad="38100" dist="19050" dir="2700000" algn="tl" rotWithShape="0">
                  <a:schemeClr val="dk1">
                    <a:alpha val="40000"/>
                  </a:schemeClr>
                </a:outerShdw>
              </a:effectLst>
              <a:highlight>
                <a:srgbClr val="000000"/>
              </a:highlight>
            </a:endParaRPr>
          </a:p>
        </p:txBody>
      </p:sp>
      <p:pic>
        <p:nvPicPr>
          <p:cNvPr id="5" name="Picture 4">
            <a:extLst>
              <a:ext uri="{FF2B5EF4-FFF2-40B4-BE49-F238E27FC236}">
                <a16:creationId xmlns:a16="http://schemas.microsoft.com/office/drawing/2014/main" id="{EB3057F6-5A71-4BFC-8B4C-BAC2ECC742E8}"/>
              </a:ext>
            </a:extLst>
          </p:cNvPr>
          <p:cNvPicPr>
            <a:picLocks noChangeAspect="1"/>
          </p:cNvPicPr>
          <p:nvPr/>
        </p:nvPicPr>
        <p:blipFill>
          <a:blip r:embed="rId2"/>
          <a:stretch>
            <a:fillRect/>
          </a:stretch>
        </p:blipFill>
        <p:spPr>
          <a:xfrm>
            <a:off x="0" y="0"/>
            <a:ext cx="15544800" cy="516458"/>
          </a:xfrm>
          <a:prstGeom prst="rect">
            <a:avLst/>
          </a:prstGeom>
        </p:spPr>
      </p:pic>
      <p:sp>
        <p:nvSpPr>
          <p:cNvPr id="6" name="Rectangle 5">
            <a:extLst>
              <a:ext uri="{FF2B5EF4-FFF2-40B4-BE49-F238E27FC236}">
                <a16:creationId xmlns:a16="http://schemas.microsoft.com/office/drawing/2014/main" id="{38C05A83-EFD8-48FB-BA02-010DDEB5711F}"/>
              </a:ext>
            </a:extLst>
          </p:cNvPr>
          <p:cNvSpPr/>
          <p:nvPr/>
        </p:nvSpPr>
        <p:spPr>
          <a:xfrm>
            <a:off x="1967562" y="516458"/>
            <a:ext cx="10004732" cy="19537676"/>
          </a:xfrm>
          <a:prstGeom prst="rect">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ln w="0"/>
              <a:solidFill>
                <a:schemeClr val="tx1"/>
              </a:solidFill>
              <a:effectLst>
                <a:outerShdw blurRad="38100" dist="19050" dir="2700000" algn="tl" rotWithShape="0">
                  <a:schemeClr val="dk1">
                    <a:alpha val="40000"/>
                  </a:schemeClr>
                </a:outerShdw>
              </a:effectLst>
              <a:highlight>
                <a:srgbClr val="000000"/>
              </a:highlight>
            </a:endParaRPr>
          </a:p>
        </p:txBody>
      </p:sp>
      <p:sp>
        <p:nvSpPr>
          <p:cNvPr id="7" name="Rectangle 6">
            <a:extLst>
              <a:ext uri="{FF2B5EF4-FFF2-40B4-BE49-F238E27FC236}">
                <a16:creationId xmlns:a16="http://schemas.microsoft.com/office/drawing/2014/main" id="{04F02EC2-EB94-4BA3-85E9-B1E23DC605A9}"/>
              </a:ext>
            </a:extLst>
          </p:cNvPr>
          <p:cNvSpPr/>
          <p:nvPr/>
        </p:nvSpPr>
        <p:spPr>
          <a:xfrm>
            <a:off x="11263" y="516458"/>
            <a:ext cx="1956299" cy="1990528"/>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8" name="Rectangle 7">
            <a:extLst>
              <a:ext uri="{FF2B5EF4-FFF2-40B4-BE49-F238E27FC236}">
                <a16:creationId xmlns:a16="http://schemas.microsoft.com/office/drawing/2014/main" id="{FBA5B1ED-1697-44C4-9674-C89529B789D2}"/>
              </a:ext>
            </a:extLst>
          </p:cNvPr>
          <p:cNvSpPr/>
          <p:nvPr/>
        </p:nvSpPr>
        <p:spPr>
          <a:xfrm>
            <a:off x="11972294" y="516458"/>
            <a:ext cx="3572506" cy="2053122"/>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accent1">
                <a:lumMod val="75000"/>
              </a:schemeClr>
            </a:solidFill>
          </a:ln>
        </p:spPr>
        <p:style>
          <a:lnRef idx="0">
            <a:scrgbClr r="0" g="0" b="0"/>
          </a:lnRef>
          <a:fillRef idx="0">
            <a:scrgbClr r="0" g="0" b="0"/>
          </a:fillRef>
          <a:effectRef idx="0">
            <a:scrgbClr r="0" g="0" b="0"/>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10" name="Rectangle 9">
            <a:extLst>
              <a:ext uri="{FF2B5EF4-FFF2-40B4-BE49-F238E27FC236}">
                <a16:creationId xmlns:a16="http://schemas.microsoft.com/office/drawing/2014/main" id="{9460E8A6-6A5B-4AB8-9BFC-5C6AD7493B2F}"/>
              </a:ext>
            </a:extLst>
          </p:cNvPr>
          <p:cNvSpPr/>
          <p:nvPr/>
        </p:nvSpPr>
        <p:spPr>
          <a:xfrm>
            <a:off x="1999050" y="1084142"/>
            <a:ext cx="9898164" cy="5584075"/>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78A8A4E-0ED9-48D6-B0F7-9784E25DA43C}"/>
              </a:ext>
            </a:extLst>
          </p:cNvPr>
          <p:cNvSpPr/>
          <p:nvPr/>
        </p:nvSpPr>
        <p:spPr>
          <a:xfrm>
            <a:off x="8223291" y="6873786"/>
            <a:ext cx="716280" cy="39624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2E5FA123-7E7B-4BE5-BAD3-540C93BB5347}"/>
              </a:ext>
            </a:extLst>
          </p:cNvPr>
          <p:cNvSpPr/>
          <p:nvPr/>
        </p:nvSpPr>
        <p:spPr>
          <a:xfrm>
            <a:off x="4695116" y="6865391"/>
            <a:ext cx="817687" cy="39624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A27D24BB-B2EB-4315-95E8-1D5176100021}"/>
              </a:ext>
            </a:extLst>
          </p:cNvPr>
          <p:cNvSpPr/>
          <p:nvPr/>
        </p:nvSpPr>
        <p:spPr>
          <a:xfrm>
            <a:off x="6478940" y="6865391"/>
            <a:ext cx="887262" cy="39624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4C027D70-0312-44E8-A6C9-4CB0762D5401}"/>
              </a:ext>
            </a:extLst>
          </p:cNvPr>
          <p:cNvSpPr/>
          <p:nvPr/>
        </p:nvSpPr>
        <p:spPr>
          <a:xfrm>
            <a:off x="7436606" y="6873786"/>
            <a:ext cx="716280" cy="39624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8546D321-BA90-486D-8DE9-5E21BC7346C5}"/>
              </a:ext>
            </a:extLst>
          </p:cNvPr>
          <p:cNvSpPr/>
          <p:nvPr/>
        </p:nvSpPr>
        <p:spPr>
          <a:xfrm>
            <a:off x="5596834" y="6865391"/>
            <a:ext cx="798075" cy="39624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92EAD71-B230-418C-8595-0B59A842AE9E}"/>
              </a:ext>
            </a:extLst>
          </p:cNvPr>
          <p:cNvSpPr/>
          <p:nvPr/>
        </p:nvSpPr>
        <p:spPr>
          <a:xfrm>
            <a:off x="2015049" y="499368"/>
            <a:ext cx="9885498" cy="584775"/>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lIns="91440" tIns="45720" rIns="91440" bIns="45720">
            <a:spAutoFit/>
          </a:bodyPr>
          <a:lstStyle/>
          <a:p>
            <a:pPr algn="ctr"/>
            <a:r>
              <a:rPr lang="en-US" sz="3200" b="1" dirty="0">
                <a:ln w="9525">
                  <a:solidFill>
                    <a:schemeClr val="bg1"/>
                  </a:solidFill>
                  <a:prstDash val="solid"/>
                </a:ln>
                <a:latin typeface="Castellar" panose="020A0402060406010301" pitchFamily="18" charset="0"/>
              </a:rPr>
              <a:t>Universe Corporation</a:t>
            </a:r>
          </a:p>
        </p:txBody>
      </p:sp>
      <p:sp>
        <p:nvSpPr>
          <p:cNvPr id="46" name="Rectangle 45">
            <a:extLst>
              <a:ext uri="{FF2B5EF4-FFF2-40B4-BE49-F238E27FC236}">
                <a16:creationId xmlns:a16="http://schemas.microsoft.com/office/drawing/2014/main" id="{31F11431-1F50-4CB9-B2F4-2A7819FEACC8}"/>
              </a:ext>
            </a:extLst>
          </p:cNvPr>
          <p:cNvSpPr/>
          <p:nvPr/>
        </p:nvSpPr>
        <p:spPr>
          <a:xfrm>
            <a:off x="12242557" y="1347479"/>
            <a:ext cx="2880363" cy="1200329"/>
          </a:xfrm>
          <a:prstGeom prst="rect">
            <a:avLst/>
          </a:prstGeom>
          <a:noFill/>
          <a:ln>
            <a:noFill/>
          </a:ln>
        </p:spPr>
        <p:txBody>
          <a:bodyPr wrap="square" lIns="91440" tIns="45720" rIns="91440" bIns="45720">
            <a:spAutoFit/>
          </a:bodyPr>
          <a:lstStyle/>
          <a:p>
            <a:pPr algn="ctr"/>
            <a:r>
              <a:rPr lang="en-US" sz="3600" b="1" dirty="0">
                <a:ln w="9525">
                  <a:solidFill>
                    <a:schemeClr val="bg1"/>
                  </a:solidFill>
                  <a:prstDash val="solid"/>
                </a:ln>
                <a:solidFill>
                  <a:schemeClr val="bg1"/>
                </a:solidFill>
                <a:latin typeface="Castellar" panose="020A0402060406010301" pitchFamily="18" charset="0"/>
              </a:rPr>
              <a:t>Job Openings</a:t>
            </a:r>
          </a:p>
        </p:txBody>
      </p:sp>
      <p:sp>
        <p:nvSpPr>
          <p:cNvPr id="47" name="Rectangle 46">
            <a:extLst>
              <a:ext uri="{FF2B5EF4-FFF2-40B4-BE49-F238E27FC236}">
                <a16:creationId xmlns:a16="http://schemas.microsoft.com/office/drawing/2014/main" id="{EDB80489-D664-4499-A2FE-DE8FB8309490}"/>
              </a:ext>
            </a:extLst>
          </p:cNvPr>
          <p:cNvSpPr/>
          <p:nvPr/>
        </p:nvSpPr>
        <p:spPr>
          <a:xfrm>
            <a:off x="31815" y="2867305"/>
            <a:ext cx="1843422"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91440" tIns="45720" rIns="91440" bIns="45720">
            <a:spAutoFit/>
          </a:bodyPr>
          <a:lstStyle/>
          <a:p>
            <a:pPr algn="ctr"/>
            <a:r>
              <a:rPr lang="en-US" dirty="0">
                <a:ln w="0"/>
                <a:solidFill>
                  <a:schemeClr val="bg1"/>
                </a:solidFill>
                <a:effectLst>
                  <a:outerShdw blurRad="38100" dist="19050" dir="2700000" algn="tl" rotWithShape="0">
                    <a:schemeClr val="dk1">
                      <a:alpha val="40000"/>
                    </a:schemeClr>
                  </a:outerShdw>
                </a:effectLst>
                <a:latin typeface="Castellar" panose="020A0402060406010301" pitchFamily="18" charset="0"/>
              </a:rPr>
              <a:t>Location</a:t>
            </a:r>
          </a:p>
        </p:txBody>
      </p:sp>
      <p:sp>
        <p:nvSpPr>
          <p:cNvPr id="56" name="Rectangle 55">
            <a:extLst>
              <a:ext uri="{FF2B5EF4-FFF2-40B4-BE49-F238E27FC236}">
                <a16:creationId xmlns:a16="http://schemas.microsoft.com/office/drawing/2014/main" id="{61BD64CE-2EBD-4086-BE87-10FC758B21C1}"/>
              </a:ext>
            </a:extLst>
          </p:cNvPr>
          <p:cNvSpPr/>
          <p:nvPr/>
        </p:nvSpPr>
        <p:spPr>
          <a:xfrm>
            <a:off x="31815" y="2062412"/>
            <a:ext cx="1983234" cy="461665"/>
          </a:xfrm>
          <a:prstGeom prst="rect">
            <a:avLst/>
          </a:prstGeom>
          <a:noFill/>
          <a:ln>
            <a:noFill/>
          </a:ln>
        </p:spPr>
        <p:txBody>
          <a:bodyPr wrap="square" lIns="91440" tIns="45720" rIns="91440" bIns="45720">
            <a:spAutoFit/>
          </a:bodyPr>
          <a:lstStyle/>
          <a:p>
            <a:pPr algn="ctr"/>
            <a:r>
              <a:rPr lang="en-US" sz="2400" b="1" dirty="0">
                <a:ln w="9525">
                  <a:solidFill>
                    <a:schemeClr val="bg1"/>
                  </a:solidFill>
                  <a:prstDash val="solid"/>
                </a:ln>
                <a:solidFill>
                  <a:schemeClr val="accent5"/>
                </a:solidFill>
                <a:latin typeface="Castellar" panose="020A0402060406010301" pitchFamily="18" charset="0"/>
              </a:rPr>
              <a:t>COMPANY</a:t>
            </a:r>
          </a:p>
        </p:txBody>
      </p:sp>
      <p:cxnSp>
        <p:nvCxnSpPr>
          <p:cNvPr id="34" name="Straight Connector 33">
            <a:extLst>
              <a:ext uri="{FF2B5EF4-FFF2-40B4-BE49-F238E27FC236}">
                <a16:creationId xmlns:a16="http://schemas.microsoft.com/office/drawing/2014/main" id="{FBBAA0DE-1C65-4FC6-B8C9-603BEB8D54BD}"/>
              </a:ext>
            </a:extLst>
          </p:cNvPr>
          <p:cNvCxnSpPr>
            <a:cxnSpLocks/>
          </p:cNvCxnSpPr>
          <p:nvPr/>
        </p:nvCxnSpPr>
        <p:spPr>
          <a:xfrm>
            <a:off x="0" y="3359150"/>
            <a:ext cx="1967562" cy="0"/>
          </a:xfrm>
          <a:prstGeom prst="line">
            <a:avLst/>
          </a:prstGeom>
        </p:spPr>
        <p:style>
          <a:lnRef idx="1">
            <a:schemeClr val="dk1"/>
          </a:lnRef>
          <a:fillRef idx="0">
            <a:schemeClr val="dk1"/>
          </a:fillRef>
          <a:effectRef idx="0">
            <a:schemeClr val="dk1"/>
          </a:effectRef>
          <a:fontRef idx="minor">
            <a:schemeClr val="tx1"/>
          </a:fontRef>
        </p:style>
      </p:cxnSp>
      <p:sp>
        <p:nvSpPr>
          <p:cNvPr id="59" name="Rectangle 58">
            <a:extLst>
              <a:ext uri="{FF2B5EF4-FFF2-40B4-BE49-F238E27FC236}">
                <a16:creationId xmlns:a16="http://schemas.microsoft.com/office/drawing/2014/main" id="{86474350-C9DD-4290-8AF2-72FCAE0494C3}"/>
              </a:ext>
            </a:extLst>
          </p:cNvPr>
          <p:cNvSpPr/>
          <p:nvPr/>
        </p:nvSpPr>
        <p:spPr>
          <a:xfrm>
            <a:off x="86015" y="3159095"/>
            <a:ext cx="1863974" cy="400110"/>
          </a:xfrm>
          <a:prstGeom prst="rect">
            <a:avLst/>
          </a:prstGeom>
        </p:spPr>
        <p:txBody>
          <a:bodyPr wrap="square">
            <a:spAutoFit/>
          </a:bodyPr>
          <a:lstStyle/>
          <a:p>
            <a:r>
              <a:rPr lang="en-US" sz="2000" b="1" dirty="0">
                <a:solidFill>
                  <a:schemeClr val="bg1"/>
                </a:solidFill>
              </a:rPr>
              <a:t>Saint Louis, MO</a:t>
            </a:r>
            <a:endParaRPr lang="en-US" sz="2000" dirty="0">
              <a:solidFill>
                <a:schemeClr val="bg1"/>
              </a:solidFill>
            </a:endParaRPr>
          </a:p>
        </p:txBody>
      </p:sp>
      <p:sp>
        <p:nvSpPr>
          <p:cNvPr id="38" name="TextBox 37">
            <a:extLst>
              <a:ext uri="{FF2B5EF4-FFF2-40B4-BE49-F238E27FC236}">
                <a16:creationId xmlns:a16="http://schemas.microsoft.com/office/drawing/2014/main" id="{2D03F812-818A-4B69-A594-502272D73301}"/>
              </a:ext>
            </a:extLst>
          </p:cNvPr>
          <p:cNvSpPr txBox="1"/>
          <p:nvPr/>
        </p:nvSpPr>
        <p:spPr>
          <a:xfrm>
            <a:off x="19454" y="7746094"/>
            <a:ext cx="1783824" cy="553998"/>
          </a:xfrm>
          <a:prstGeom prst="rect">
            <a:avLst/>
          </a:prstGeom>
          <a:noFill/>
        </p:spPr>
        <p:txBody>
          <a:bodyPr wrap="square" rtlCol="0">
            <a:spAutoFit/>
          </a:bodyPr>
          <a:lstStyle/>
          <a:p>
            <a:r>
              <a:rPr lang="en-US" sz="1500" b="1" dirty="0"/>
              <a:t>Welcomed Majors</a:t>
            </a:r>
            <a:r>
              <a:rPr lang="en-US" sz="1500" dirty="0"/>
              <a:t>:</a:t>
            </a:r>
          </a:p>
          <a:p>
            <a:r>
              <a:rPr lang="en-US" sz="1500" dirty="0"/>
              <a:t>All Majors</a:t>
            </a:r>
          </a:p>
        </p:txBody>
      </p:sp>
      <p:sp>
        <p:nvSpPr>
          <p:cNvPr id="65" name="TextBox 64">
            <a:extLst>
              <a:ext uri="{FF2B5EF4-FFF2-40B4-BE49-F238E27FC236}">
                <a16:creationId xmlns:a16="http://schemas.microsoft.com/office/drawing/2014/main" id="{75C0FAFB-403F-4CA9-BC47-79A1E65FB72E}"/>
              </a:ext>
            </a:extLst>
          </p:cNvPr>
          <p:cNvSpPr txBox="1"/>
          <p:nvPr/>
        </p:nvSpPr>
        <p:spPr>
          <a:xfrm>
            <a:off x="3323095" y="7475594"/>
            <a:ext cx="6898495" cy="2462213"/>
          </a:xfrm>
          <a:prstGeom prst="rect">
            <a:avLst/>
          </a:prstGeom>
          <a:noFill/>
        </p:spPr>
        <p:txBody>
          <a:bodyPr wrap="square" rtlCol="0">
            <a:spAutoFit/>
          </a:bodyPr>
          <a:lstStyle/>
          <a:p>
            <a:pPr algn="ctr"/>
            <a:r>
              <a:rPr lang="en-US" sz="2800" dirty="0"/>
              <a:t>Mission</a:t>
            </a:r>
          </a:p>
          <a:p>
            <a:r>
              <a:rPr lang="en-US" dirty="0"/>
              <a:t>When it comes to your building's exterior facade, you need a fabricator dedicated to getting the project right.  For over 35 years, Universe Corporation has been your best resource for an experienced transition from the manufacturer's sheet stock to a beautiful building.  We recognize that we're the last product to go up on a project which may not have gone perfectly every step of the way.  Over the last three decades we've learned how to solve those problems.  </a:t>
            </a:r>
          </a:p>
        </p:txBody>
      </p:sp>
      <p:sp>
        <p:nvSpPr>
          <p:cNvPr id="66" name="TextBox 65">
            <a:extLst>
              <a:ext uri="{FF2B5EF4-FFF2-40B4-BE49-F238E27FC236}">
                <a16:creationId xmlns:a16="http://schemas.microsoft.com/office/drawing/2014/main" id="{7F5DB7B1-F3DE-4530-8FBE-C6F22AC6FF0B}"/>
              </a:ext>
            </a:extLst>
          </p:cNvPr>
          <p:cNvSpPr txBox="1"/>
          <p:nvPr/>
        </p:nvSpPr>
        <p:spPr>
          <a:xfrm>
            <a:off x="7009888" y="11981917"/>
            <a:ext cx="4742140" cy="2585323"/>
          </a:xfrm>
          <a:prstGeom prst="rect">
            <a:avLst/>
          </a:prstGeom>
          <a:noFill/>
        </p:spPr>
        <p:txBody>
          <a:bodyPr wrap="square" rtlCol="0">
            <a:spAutoFit/>
          </a:bodyPr>
          <a:lstStyle/>
          <a:p>
            <a:r>
              <a:rPr lang="en-US" b="1" dirty="0"/>
              <a:t>Technology:</a:t>
            </a:r>
          </a:p>
          <a:p>
            <a:endParaRPr lang="en-US" b="1" dirty="0"/>
          </a:p>
          <a:p>
            <a:r>
              <a:rPr lang="en-US" i="1" dirty="0"/>
              <a:t>3D Modeling: </a:t>
            </a:r>
            <a:r>
              <a:rPr lang="en-US" dirty="0"/>
              <a:t>After receiving field dimensions, we model most of our projects in 3D using software that we've customized extensively for our industry.  We have an in-house developer working exclusively to improve our software, fabrication process speed and efficiency.</a:t>
            </a:r>
            <a:r>
              <a:rPr lang="en-US" b="1" dirty="0"/>
              <a:t> </a:t>
            </a:r>
            <a:endParaRPr lang="en-US" i="1" dirty="0"/>
          </a:p>
        </p:txBody>
      </p:sp>
      <p:pic>
        <p:nvPicPr>
          <p:cNvPr id="74" name="Graphic 73" descr="Thumbs Up Sign">
            <a:extLst>
              <a:ext uri="{FF2B5EF4-FFF2-40B4-BE49-F238E27FC236}">
                <a16:creationId xmlns:a16="http://schemas.microsoft.com/office/drawing/2014/main" id="{EDFEF6D5-D639-4440-86C0-34AE7CC5E4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50016" y="6698746"/>
            <a:ext cx="292052" cy="292052"/>
          </a:xfrm>
          <a:prstGeom prst="rect">
            <a:avLst/>
          </a:prstGeom>
        </p:spPr>
      </p:pic>
      <p:sp>
        <p:nvSpPr>
          <p:cNvPr id="75" name="TextBox 74">
            <a:extLst>
              <a:ext uri="{FF2B5EF4-FFF2-40B4-BE49-F238E27FC236}">
                <a16:creationId xmlns:a16="http://schemas.microsoft.com/office/drawing/2014/main" id="{4D450182-34FC-4A26-A208-34D14B436189}"/>
              </a:ext>
            </a:extLst>
          </p:cNvPr>
          <p:cNvSpPr txBox="1"/>
          <p:nvPr/>
        </p:nvSpPr>
        <p:spPr>
          <a:xfrm>
            <a:off x="10854848" y="6668217"/>
            <a:ext cx="1166302" cy="369332"/>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en-US" b="1" dirty="0">
                <a:ln w="3175">
                  <a:solidFill>
                    <a:schemeClr val="tx1"/>
                  </a:solidFill>
                </a:ln>
                <a:solidFill>
                  <a:schemeClr val="accent4"/>
                </a:solidFill>
              </a:rPr>
              <a:t>1550 pts</a:t>
            </a:r>
          </a:p>
        </p:txBody>
      </p:sp>
      <p:pic>
        <p:nvPicPr>
          <p:cNvPr id="76" name="Graphic 75" descr="Thumbs Up Sign">
            <a:extLst>
              <a:ext uri="{FF2B5EF4-FFF2-40B4-BE49-F238E27FC236}">
                <a16:creationId xmlns:a16="http://schemas.microsoft.com/office/drawing/2014/main" id="{4B35DD65-EB39-4E27-8284-E9AB589A03C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90001" y="18915910"/>
            <a:ext cx="292052" cy="292052"/>
          </a:xfrm>
          <a:prstGeom prst="rect">
            <a:avLst/>
          </a:prstGeom>
        </p:spPr>
      </p:pic>
      <p:sp>
        <p:nvSpPr>
          <p:cNvPr id="77" name="TextBox 76">
            <a:extLst>
              <a:ext uri="{FF2B5EF4-FFF2-40B4-BE49-F238E27FC236}">
                <a16:creationId xmlns:a16="http://schemas.microsoft.com/office/drawing/2014/main" id="{20402B1C-DC28-4DFC-9A54-127F024290B6}"/>
              </a:ext>
            </a:extLst>
          </p:cNvPr>
          <p:cNvSpPr txBox="1"/>
          <p:nvPr/>
        </p:nvSpPr>
        <p:spPr>
          <a:xfrm>
            <a:off x="5601094" y="18865249"/>
            <a:ext cx="1166302" cy="369332"/>
          </a:xfrm>
          <a:prstGeom prst="rect">
            <a:avLst/>
          </a:prstGeom>
          <a:noFill/>
        </p:spPr>
        <p:txBody>
          <a:bodyPr wrap="square" rtlCol="0">
            <a:spAutoFit/>
          </a:bodyPr>
          <a:lstStyle/>
          <a:p>
            <a:r>
              <a:rPr lang="en-US" dirty="0">
                <a:solidFill>
                  <a:schemeClr val="bg1"/>
                </a:solidFill>
              </a:rPr>
              <a:t>1600 pts</a:t>
            </a:r>
          </a:p>
        </p:txBody>
      </p:sp>
      <p:pic>
        <p:nvPicPr>
          <p:cNvPr id="9" name="Picture 8">
            <a:extLst>
              <a:ext uri="{FF2B5EF4-FFF2-40B4-BE49-F238E27FC236}">
                <a16:creationId xmlns:a16="http://schemas.microsoft.com/office/drawing/2014/main" id="{49FC722C-7F77-44C1-A187-8907F0EEDBF7}"/>
              </a:ext>
            </a:extLst>
          </p:cNvPr>
          <p:cNvPicPr>
            <a:picLocks noChangeAspect="1"/>
          </p:cNvPicPr>
          <p:nvPr/>
        </p:nvPicPr>
        <p:blipFill>
          <a:blip r:embed="rId7"/>
          <a:stretch>
            <a:fillRect/>
          </a:stretch>
        </p:blipFill>
        <p:spPr>
          <a:xfrm>
            <a:off x="124225" y="649853"/>
            <a:ext cx="1751012" cy="1382378"/>
          </a:xfrm>
          <a:prstGeom prst="rect">
            <a:avLst/>
          </a:prstGeom>
          <a:ln>
            <a:solidFill>
              <a:schemeClr val="bg1"/>
            </a:solidFill>
          </a:ln>
        </p:spPr>
      </p:pic>
      <p:sp>
        <p:nvSpPr>
          <p:cNvPr id="51" name="TextBox 50">
            <a:extLst>
              <a:ext uri="{FF2B5EF4-FFF2-40B4-BE49-F238E27FC236}">
                <a16:creationId xmlns:a16="http://schemas.microsoft.com/office/drawing/2014/main" id="{EBD01324-6322-48F8-BD3D-7044846519C2}"/>
              </a:ext>
            </a:extLst>
          </p:cNvPr>
          <p:cNvSpPr txBox="1"/>
          <p:nvPr/>
        </p:nvSpPr>
        <p:spPr>
          <a:xfrm>
            <a:off x="6419504" y="6883947"/>
            <a:ext cx="1017105" cy="369332"/>
          </a:xfrm>
          <a:prstGeom prst="rect">
            <a:avLst/>
          </a:prstGeom>
          <a:noFill/>
        </p:spPr>
        <p:txBody>
          <a:bodyPr wrap="square" rtlCol="0">
            <a:spAutoFit/>
          </a:bodyPr>
          <a:lstStyle/>
          <a:p>
            <a:r>
              <a:rPr lang="en-US" dirty="0">
                <a:solidFill>
                  <a:schemeClr val="bg1"/>
                </a:solidFill>
              </a:rPr>
              <a:t>Message</a:t>
            </a:r>
          </a:p>
        </p:txBody>
      </p:sp>
      <p:sp>
        <p:nvSpPr>
          <p:cNvPr id="52" name="TextBox 51">
            <a:extLst>
              <a:ext uri="{FF2B5EF4-FFF2-40B4-BE49-F238E27FC236}">
                <a16:creationId xmlns:a16="http://schemas.microsoft.com/office/drawing/2014/main" id="{8B3FB670-F15A-4B82-BE63-7CCF2B493888}"/>
              </a:ext>
            </a:extLst>
          </p:cNvPr>
          <p:cNvSpPr txBox="1"/>
          <p:nvPr/>
        </p:nvSpPr>
        <p:spPr>
          <a:xfrm>
            <a:off x="7444957" y="6887240"/>
            <a:ext cx="746793" cy="369332"/>
          </a:xfrm>
          <a:prstGeom prst="rect">
            <a:avLst/>
          </a:prstGeom>
          <a:noFill/>
        </p:spPr>
        <p:txBody>
          <a:bodyPr wrap="square" rtlCol="0">
            <a:spAutoFit/>
          </a:bodyPr>
          <a:lstStyle/>
          <a:p>
            <a:r>
              <a:rPr lang="en-US" dirty="0">
                <a:solidFill>
                  <a:schemeClr val="bg1"/>
                </a:solidFill>
              </a:rPr>
              <a:t>Email</a:t>
            </a:r>
          </a:p>
        </p:txBody>
      </p:sp>
      <p:sp>
        <p:nvSpPr>
          <p:cNvPr id="53" name="TextBox 52">
            <a:extLst>
              <a:ext uri="{FF2B5EF4-FFF2-40B4-BE49-F238E27FC236}">
                <a16:creationId xmlns:a16="http://schemas.microsoft.com/office/drawing/2014/main" id="{DDE6D219-9320-45EF-814D-2020333BD9E6}"/>
              </a:ext>
            </a:extLst>
          </p:cNvPr>
          <p:cNvSpPr txBox="1"/>
          <p:nvPr/>
        </p:nvSpPr>
        <p:spPr>
          <a:xfrm>
            <a:off x="5596835" y="6887240"/>
            <a:ext cx="873759" cy="369332"/>
          </a:xfrm>
          <a:prstGeom prst="rect">
            <a:avLst/>
          </a:prstGeom>
          <a:noFill/>
        </p:spPr>
        <p:txBody>
          <a:bodyPr wrap="square" rtlCol="0">
            <a:spAutoFit/>
          </a:bodyPr>
          <a:lstStyle/>
          <a:p>
            <a:r>
              <a:rPr lang="en-US" dirty="0">
                <a:solidFill>
                  <a:schemeClr val="bg1"/>
                </a:solidFill>
              </a:rPr>
              <a:t>Videos</a:t>
            </a:r>
          </a:p>
        </p:txBody>
      </p:sp>
      <p:sp>
        <p:nvSpPr>
          <p:cNvPr id="57" name="TextBox 56">
            <a:extLst>
              <a:ext uri="{FF2B5EF4-FFF2-40B4-BE49-F238E27FC236}">
                <a16:creationId xmlns:a16="http://schemas.microsoft.com/office/drawing/2014/main" id="{2FE2C7B9-8B43-44FD-91E8-C0AEE74DCDB4}"/>
              </a:ext>
            </a:extLst>
          </p:cNvPr>
          <p:cNvSpPr txBox="1"/>
          <p:nvPr/>
        </p:nvSpPr>
        <p:spPr>
          <a:xfrm>
            <a:off x="8287446" y="6887240"/>
            <a:ext cx="587968" cy="369332"/>
          </a:xfrm>
          <a:prstGeom prst="rect">
            <a:avLst/>
          </a:prstGeom>
          <a:noFill/>
        </p:spPr>
        <p:txBody>
          <a:bodyPr wrap="square" rtlCol="0">
            <a:spAutoFit/>
          </a:bodyPr>
          <a:lstStyle/>
          <a:p>
            <a:r>
              <a:rPr lang="en-US" dirty="0">
                <a:solidFill>
                  <a:schemeClr val="bg1"/>
                </a:solidFill>
              </a:rPr>
              <a:t>Call</a:t>
            </a:r>
          </a:p>
        </p:txBody>
      </p:sp>
      <p:sp>
        <p:nvSpPr>
          <p:cNvPr id="58" name="TextBox 57">
            <a:extLst>
              <a:ext uri="{FF2B5EF4-FFF2-40B4-BE49-F238E27FC236}">
                <a16:creationId xmlns:a16="http://schemas.microsoft.com/office/drawing/2014/main" id="{F0F4684B-B571-4F35-819C-A3E1CE9896BC}"/>
              </a:ext>
            </a:extLst>
          </p:cNvPr>
          <p:cNvSpPr txBox="1"/>
          <p:nvPr/>
        </p:nvSpPr>
        <p:spPr>
          <a:xfrm>
            <a:off x="4667079" y="6878845"/>
            <a:ext cx="873759" cy="369332"/>
          </a:xfrm>
          <a:prstGeom prst="rect">
            <a:avLst/>
          </a:prstGeom>
          <a:noFill/>
        </p:spPr>
        <p:txBody>
          <a:bodyPr wrap="square" rtlCol="0">
            <a:spAutoFit/>
          </a:bodyPr>
          <a:lstStyle/>
          <a:p>
            <a:r>
              <a:rPr lang="en-US" dirty="0">
                <a:solidFill>
                  <a:schemeClr val="bg1"/>
                </a:solidFill>
              </a:rPr>
              <a:t>Photos</a:t>
            </a:r>
          </a:p>
        </p:txBody>
      </p:sp>
      <p:sp>
        <p:nvSpPr>
          <p:cNvPr id="60" name="TextBox 59">
            <a:extLst>
              <a:ext uri="{FF2B5EF4-FFF2-40B4-BE49-F238E27FC236}">
                <a16:creationId xmlns:a16="http://schemas.microsoft.com/office/drawing/2014/main" id="{AD3090D8-911A-43A9-A05D-644837A7F27B}"/>
              </a:ext>
            </a:extLst>
          </p:cNvPr>
          <p:cNvSpPr txBox="1"/>
          <p:nvPr/>
        </p:nvSpPr>
        <p:spPr>
          <a:xfrm>
            <a:off x="12006673" y="2744854"/>
            <a:ext cx="4098892" cy="1292662"/>
          </a:xfrm>
          <a:prstGeom prst="rect">
            <a:avLst/>
          </a:prstGeom>
          <a:noFill/>
        </p:spPr>
        <p:txBody>
          <a:bodyPr wrap="square" rtlCol="0">
            <a:spAutoFit/>
          </a:bodyPr>
          <a:lstStyle/>
          <a:p>
            <a:r>
              <a:rPr lang="en-US" sz="2400" b="1" dirty="0">
                <a:solidFill>
                  <a:schemeClr val="bg1"/>
                </a:solidFill>
              </a:rPr>
              <a:t>Mechanical Engineering:</a:t>
            </a:r>
          </a:p>
          <a:p>
            <a:r>
              <a:rPr lang="en-US" b="1" i="1" dirty="0">
                <a:solidFill>
                  <a:schemeClr val="bg1"/>
                </a:solidFill>
              </a:rPr>
              <a:t>3D Printing Specialist            </a:t>
            </a:r>
          </a:p>
          <a:p>
            <a:r>
              <a:rPr lang="en-US" b="1" i="1" dirty="0">
                <a:solidFill>
                  <a:schemeClr val="bg1"/>
                </a:solidFill>
              </a:rPr>
              <a:t>Laser Scan Technician</a:t>
            </a:r>
          </a:p>
          <a:p>
            <a:endParaRPr lang="en-US" dirty="0">
              <a:solidFill>
                <a:schemeClr val="bg1"/>
              </a:solidFill>
            </a:endParaRPr>
          </a:p>
        </p:txBody>
      </p:sp>
      <p:sp>
        <p:nvSpPr>
          <p:cNvPr id="61" name="TextBox 60">
            <a:extLst>
              <a:ext uri="{FF2B5EF4-FFF2-40B4-BE49-F238E27FC236}">
                <a16:creationId xmlns:a16="http://schemas.microsoft.com/office/drawing/2014/main" id="{5535F52F-7E51-4962-8C45-FE938DDF0471}"/>
              </a:ext>
            </a:extLst>
          </p:cNvPr>
          <p:cNvSpPr txBox="1"/>
          <p:nvPr/>
        </p:nvSpPr>
        <p:spPr>
          <a:xfrm>
            <a:off x="12006673" y="4128696"/>
            <a:ext cx="4098892" cy="1292662"/>
          </a:xfrm>
          <a:prstGeom prst="rect">
            <a:avLst/>
          </a:prstGeom>
          <a:noFill/>
        </p:spPr>
        <p:txBody>
          <a:bodyPr wrap="square" rtlCol="0">
            <a:spAutoFit/>
          </a:bodyPr>
          <a:lstStyle/>
          <a:p>
            <a:r>
              <a:rPr lang="en-US" sz="2400" b="1" dirty="0">
                <a:solidFill>
                  <a:schemeClr val="bg1"/>
                </a:solidFill>
              </a:rPr>
              <a:t>Electrical Engineering:</a:t>
            </a:r>
          </a:p>
          <a:p>
            <a:r>
              <a:rPr lang="en-US" b="1" i="1" dirty="0">
                <a:solidFill>
                  <a:schemeClr val="bg1"/>
                </a:solidFill>
              </a:rPr>
              <a:t>Drafting Position             </a:t>
            </a:r>
          </a:p>
          <a:p>
            <a:r>
              <a:rPr lang="en-US" b="1" i="1" dirty="0">
                <a:solidFill>
                  <a:schemeClr val="bg1"/>
                </a:solidFill>
              </a:rPr>
              <a:t>Laser Scan Technician</a:t>
            </a:r>
          </a:p>
          <a:p>
            <a:endParaRPr lang="en-US" dirty="0">
              <a:solidFill>
                <a:schemeClr val="bg1"/>
              </a:solidFill>
            </a:endParaRPr>
          </a:p>
        </p:txBody>
      </p:sp>
      <p:sp>
        <p:nvSpPr>
          <p:cNvPr id="62" name="TextBox 61">
            <a:extLst>
              <a:ext uri="{FF2B5EF4-FFF2-40B4-BE49-F238E27FC236}">
                <a16:creationId xmlns:a16="http://schemas.microsoft.com/office/drawing/2014/main" id="{CCC1E700-2F10-48D3-8AA9-482D52D7BD48}"/>
              </a:ext>
            </a:extLst>
          </p:cNvPr>
          <p:cNvSpPr txBox="1"/>
          <p:nvPr/>
        </p:nvSpPr>
        <p:spPr>
          <a:xfrm>
            <a:off x="11989867" y="5529520"/>
            <a:ext cx="2639720" cy="738664"/>
          </a:xfrm>
          <a:prstGeom prst="rect">
            <a:avLst/>
          </a:prstGeom>
          <a:noFill/>
        </p:spPr>
        <p:txBody>
          <a:bodyPr wrap="square" rtlCol="0">
            <a:spAutoFit/>
          </a:bodyPr>
          <a:lstStyle/>
          <a:p>
            <a:r>
              <a:rPr lang="en-US" sz="2400" b="1" dirty="0">
                <a:solidFill>
                  <a:schemeClr val="bg1"/>
                </a:solidFill>
              </a:rPr>
              <a:t>All Engineering:</a:t>
            </a:r>
          </a:p>
          <a:p>
            <a:r>
              <a:rPr lang="en-US" b="1" i="1" dirty="0">
                <a:solidFill>
                  <a:schemeClr val="bg1"/>
                </a:solidFill>
              </a:rPr>
              <a:t>Drafter</a:t>
            </a:r>
          </a:p>
        </p:txBody>
      </p:sp>
      <p:pic>
        <p:nvPicPr>
          <p:cNvPr id="17" name="Picture 16">
            <a:extLst>
              <a:ext uri="{FF2B5EF4-FFF2-40B4-BE49-F238E27FC236}">
                <a16:creationId xmlns:a16="http://schemas.microsoft.com/office/drawing/2014/main" id="{70D2B565-B4B9-48F3-80FA-E6851FE35E20}"/>
              </a:ext>
            </a:extLst>
          </p:cNvPr>
          <p:cNvPicPr>
            <a:picLocks noChangeAspect="1"/>
          </p:cNvPicPr>
          <p:nvPr/>
        </p:nvPicPr>
        <p:blipFill>
          <a:blip r:embed="rId8"/>
          <a:stretch>
            <a:fillRect/>
          </a:stretch>
        </p:blipFill>
        <p:spPr>
          <a:xfrm>
            <a:off x="2109736" y="12005925"/>
            <a:ext cx="4777227" cy="2445247"/>
          </a:xfrm>
          <a:prstGeom prst="rect">
            <a:avLst/>
          </a:prstGeom>
        </p:spPr>
      </p:pic>
      <p:pic>
        <p:nvPicPr>
          <p:cNvPr id="23" name="Picture 22">
            <a:extLst>
              <a:ext uri="{FF2B5EF4-FFF2-40B4-BE49-F238E27FC236}">
                <a16:creationId xmlns:a16="http://schemas.microsoft.com/office/drawing/2014/main" id="{68B84690-49EC-4C5C-9185-7C76816CCF84}"/>
              </a:ext>
            </a:extLst>
          </p:cNvPr>
          <p:cNvPicPr>
            <a:picLocks noChangeAspect="1"/>
          </p:cNvPicPr>
          <p:nvPr/>
        </p:nvPicPr>
        <p:blipFill>
          <a:blip r:embed="rId9"/>
          <a:stretch>
            <a:fillRect/>
          </a:stretch>
        </p:blipFill>
        <p:spPr>
          <a:xfrm>
            <a:off x="2209856" y="1281317"/>
            <a:ext cx="9593699" cy="5198407"/>
          </a:xfrm>
          <a:prstGeom prst="rect">
            <a:avLst/>
          </a:prstGeom>
        </p:spPr>
      </p:pic>
      <p:sp>
        <p:nvSpPr>
          <p:cNvPr id="63" name="TextBox 62">
            <a:extLst>
              <a:ext uri="{FF2B5EF4-FFF2-40B4-BE49-F238E27FC236}">
                <a16:creationId xmlns:a16="http://schemas.microsoft.com/office/drawing/2014/main" id="{B87B41F1-3D34-4D22-AF7D-02519198F133}"/>
              </a:ext>
            </a:extLst>
          </p:cNvPr>
          <p:cNvSpPr txBox="1"/>
          <p:nvPr/>
        </p:nvSpPr>
        <p:spPr>
          <a:xfrm>
            <a:off x="7011032" y="15083698"/>
            <a:ext cx="4742140" cy="3693319"/>
          </a:xfrm>
          <a:prstGeom prst="rect">
            <a:avLst/>
          </a:prstGeom>
          <a:noFill/>
        </p:spPr>
        <p:txBody>
          <a:bodyPr wrap="square" rtlCol="0">
            <a:spAutoFit/>
          </a:bodyPr>
          <a:lstStyle/>
          <a:p>
            <a:r>
              <a:rPr lang="en-US" b="1" dirty="0"/>
              <a:t>Laser Scan:</a:t>
            </a:r>
          </a:p>
          <a:p>
            <a:endParaRPr lang="en-US" dirty="0"/>
          </a:p>
          <a:p>
            <a:r>
              <a:rPr lang="en-US" dirty="0"/>
              <a:t>We have invested in the highest quality precision laser scanning equipment and offer this service with almost every project we bid on.  For more complex projects, we may include the service in our price.  Scanning your building before fabricating panels allows us to be incredibly precise and eliminate time-consuming replacement panels caused by inaccurate field dimensions.  It also allows us to know where serious problems with the building exist before finding problems the hard way</a:t>
            </a:r>
          </a:p>
        </p:txBody>
      </p:sp>
      <p:pic>
        <p:nvPicPr>
          <p:cNvPr id="24" name="Picture 23">
            <a:extLst>
              <a:ext uri="{FF2B5EF4-FFF2-40B4-BE49-F238E27FC236}">
                <a16:creationId xmlns:a16="http://schemas.microsoft.com/office/drawing/2014/main" id="{04E5E1AC-FB90-4E9A-9083-82A3F5F7038A}"/>
              </a:ext>
            </a:extLst>
          </p:cNvPr>
          <p:cNvPicPr>
            <a:picLocks noChangeAspect="1"/>
          </p:cNvPicPr>
          <p:nvPr/>
        </p:nvPicPr>
        <p:blipFill>
          <a:blip r:embed="rId10"/>
          <a:stretch>
            <a:fillRect/>
          </a:stretch>
        </p:blipFill>
        <p:spPr>
          <a:xfrm>
            <a:off x="2209856" y="15275515"/>
            <a:ext cx="4705350" cy="3495675"/>
          </a:xfrm>
          <a:prstGeom prst="rect">
            <a:avLst/>
          </a:prstGeom>
        </p:spPr>
      </p:pic>
      <p:sp>
        <p:nvSpPr>
          <p:cNvPr id="25" name="TextBox 24">
            <a:extLst>
              <a:ext uri="{FF2B5EF4-FFF2-40B4-BE49-F238E27FC236}">
                <a16:creationId xmlns:a16="http://schemas.microsoft.com/office/drawing/2014/main" id="{0B9C02B9-E6A5-44F6-9C78-91D0F3B7B005}"/>
              </a:ext>
            </a:extLst>
          </p:cNvPr>
          <p:cNvSpPr txBox="1"/>
          <p:nvPr/>
        </p:nvSpPr>
        <p:spPr>
          <a:xfrm>
            <a:off x="1990859" y="6586336"/>
            <a:ext cx="2425720" cy="369332"/>
          </a:xfrm>
          <a:prstGeom prst="rect">
            <a:avLst/>
          </a:prstGeom>
          <a:noFill/>
        </p:spPr>
        <p:txBody>
          <a:bodyPr wrap="square" rtlCol="0">
            <a:spAutoFit/>
          </a:bodyPr>
          <a:lstStyle/>
          <a:p>
            <a:r>
              <a:rPr lang="en-US" dirty="0"/>
              <a:t>www.universecorp.com</a:t>
            </a:r>
          </a:p>
        </p:txBody>
      </p:sp>
      <p:pic>
        <p:nvPicPr>
          <p:cNvPr id="78" name="Graphic 77" descr="Thumbs Up Sign">
            <a:extLst>
              <a:ext uri="{FF2B5EF4-FFF2-40B4-BE49-F238E27FC236}">
                <a16:creationId xmlns:a16="http://schemas.microsoft.com/office/drawing/2014/main" id="{D947DBAF-2F3D-4C06-901B-CCD3002EEC0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97654" y="14472932"/>
            <a:ext cx="292052" cy="292052"/>
          </a:xfrm>
          <a:prstGeom prst="rect">
            <a:avLst/>
          </a:prstGeom>
        </p:spPr>
      </p:pic>
      <p:sp>
        <p:nvSpPr>
          <p:cNvPr id="79" name="TextBox 78">
            <a:extLst>
              <a:ext uri="{FF2B5EF4-FFF2-40B4-BE49-F238E27FC236}">
                <a16:creationId xmlns:a16="http://schemas.microsoft.com/office/drawing/2014/main" id="{A0BC93D1-C8F0-47C1-8C26-63FD041052FA}"/>
              </a:ext>
            </a:extLst>
          </p:cNvPr>
          <p:cNvSpPr txBox="1"/>
          <p:nvPr/>
        </p:nvSpPr>
        <p:spPr>
          <a:xfrm>
            <a:off x="5884945" y="14429604"/>
            <a:ext cx="1166302" cy="369332"/>
          </a:xfrm>
          <a:prstGeom prst="rect">
            <a:avLst/>
          </a:prstGeom>
          <a:noFill/>
        </p:spPr>
        <p:txBody>
          <a:bodyPr wrap="square" rtlCol="0">
            <a:spAutoFit/>
          </a:bodyPr>
          <a:lstStyle/>
          <a:p>
            <a:r>
              <a:rPr lang="en-US" dirty="0"/>
              <a:t>1550 pts</a:t>
            </a:r>
          </a:p>
        </p:txBody>
      </p:sp>
      <p:pic>
        <p:nvPicPr>
          <p:cNvPr id="80" name="Graphic 79" descr="Thumbs Up Sign">
            <a:extLst>
              <a:ext uri="{FF2B5EF4-FFF2-40B4-BE49-F238E27FC236}">
                <a16:creationId xmlns:a16="http://schemas.microsoft.com/office/drawing/2014/main" id="{3C645B0A-4503-483A-8305-B3C79A0CD01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85270" y="18881958"/>
            <a:ext cx="292052" cy="292052"/>
          </a:xfrm>
          <a:prstGeom prst="rect">
            <a:avLst/>
          </a:prstGeom>
        </p:spPr>
      </p:pic>
      <p:sp>
        <p:nvSpPr>
          <p:cNvPr id="81" name="TextBox 80">
            <a:extLst>
              <a:ext uri="{FF2B5EF4-FFF2-40B4-BE49-F238E27FC236}">
                <a16:creationId xmlns:a16="http://schemas.microsoft.com/office/drawing/2014/main" id="{D9B2EBE9-737F-4E8D-AB59-6BB2A9ED17EC}"/>
              </a:ext>
            </a:extLst>
          </p:cNvPr>
          <p:cNvSpPr txBox="1"/>
          <p:nvPr/>
        </p:nvSpPr>
        <p:spPr>
          <a:xfrm>
            <a:off x="5772561" y="18838630"/>
            <a:ext cx="1166302" cy="369332"/>
          </a:xfrm>
          <a:prstGeom prst="rect">
            <a:avLst/>
          </a:prstGeom>
          <a:noFill/>
        </p:spPr>
        <p:txBody>
          <a:bodyPr wrap="square" rtlCol="0">
            <a:spAutoFit/>
          </a:bodyPr>
          <a:lstStyle/>
          <a:p>
            <a:r>
              <a:rPr lang="en-US" dirty="0"/>
              <a:t>1550 pts</a:t>
            </a:r>
          </a:p>
        </p:txBody>
      </p:sp>
      <p:sp>
        <p:nvSpPr>
          <p:cNvPr id="82" name="TextBox 81">
            <a:extLst>
              <a:ext uri="{FF2B5EF4-FFF2-40B4-BE49-F238E27FC236}">
                <a16:creationId xmlns:a16="http://schemas.microsoft.com/office/drawing/2014/main" id="{CD0E8F17-B911-4E2D-A1B6-09B49740A35E}"/>
              </a:ext>
            </a:extLst>
          </p:cNvPr>
          <p:cNvSpPr txBox="1"/>
          <p:nvPr/>
        </p:nvSpPr>
        <p:spPr>
          <a:xfrm>
            <a:off x="2182829" y="10487530"/>
            <a:ext cx="9479483" cy="461665"/>
          </a:xfrm>
          <a:prstGeom prst="rect">
            <a:avLst/>
          </a:prstGeom>
          <a:noFill/>
        </p:spPr>
        <p:txBody>
          <a:bodyPr wrap="square" rtlCol="0">
            <a:spAutoFit/>
          </a:bodyPr>
          <a:lstStyle/>
          <a:p>
            <a:r>
              <a:rPr lang="en-US" sz="2400" b="1" dirty="0">
                <a:ln w="9525">
                  <a:solidFill>
                    <a:schemeClr val="bg1"/>
                  </a:solidFill>
                  <a:prstDash val="solid"/>
                </a:ln>
                <a:effectLst>
                  <a:outerShdw blurRad="12700" dist="38100" dir="2700000" algn="tl" rotWithShape="0">
                    <a:schemeClr val="bg1">
                      <a:lumMod val="50000"/>
                    </a:schemeClr>
                  </a:outerShdw>
                </a:effectLst>
              </a:rPr>
              <a:t>Message Board: </a:t>
            </a:r>
            <a:r>
              <a:rPr lang="en-US" b="1" dirty="0">
                <a:solidFill>
                  <a:schemeClr val="accent1"/>
                </a:solidFill>
              </a:rPr>
              <a:t>We are looking for intelligent engineers to hire for internships! Please apply!</a:t>
            </a:r>
          </a:p>
        </p:txBody>
      </p:sp>
    </p:spTree>
    <p:extLst>
      <p:ext uri="{BB962C8B-B14F-4D97-AF65-F5344CB8AC3E}">
        <p14:creationId xmlns:p14="http://schemas.microsoft.com/office/powerpoint/2010/main" val="3698699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0BA7C6D7-1512-499E-A72F-7BEF90526895}"/>
              </a:ext>
            </a:extLst>
          </p:cNvPr>
          <p:cNvSpPr/>
          <p:nvPr/>
        </p:nvSpPr>
        <p:spPr>
          <a:xfrm>
            <a:off x="11932035" y="516458"/>
            <a:ext cx="3592792" cy="19537676"/>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tx1"/>
              </a:solidFill>
              <a:effectLst>
                <a:outerShdw blurRad="38100" dist="19050" dir="2700000" algn="tl" rotWithShape="0">
                  <a:schemeClr val="dk1">
                    <a:alpha val="40000"/>
                  </a:schemeClr>
                </a:outerShdw>
              </a:effectLst>
              <a:highlight>
                <a:srgbClr val="000000"/>
              </a:highlight>
            </a:endParaRPr>
          </a:p>
        </p:txBody>
      </p:sp>
      <p:sp>
        <p:nvSpPr>
          <p:cNvPr id="48" name="Rectangle 47">
            <a:extLst>
              <a:ext uri="{FF2B5EF4-FFF2-40B4-BE49-F238E27FC236}">
                <a16:creationId xmlns:a16="http://schemas.microsoft.com/office/drawing/2014/main" id="{53CFE934-E626-4F32-929F-3E1CAB431690}"/>
              </a:ext>
            </a:extLst>
          </p:cNvPr>
          <p:cNvSpPr/>
          <p:nvPr/>
        </p:nvSpPr>
        <p:spPr>
          <a:xfrm>
            <a:off x="35147" y="516458"/>
            <a:ext cx="1940019" cy="19537676"/>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tx1"/>
              </a:solidFill>
              <a:effectLst>
                <a:outerShdw blurRad="38100" dist="19050" dir="2700000" algn="tl" rotWithShape="0">
                  <a:schemeClr val="dk1">
                    <a:alpha val="40000"/>
                  </a:schemeClr>
                </a:outerShdw>
              </a:effectLst>
              <a:highlight>
                <a:srgbClr val="000000"/>
              </a:highlight>
            </a:endParaRPr>
          </a:p>
        </p:txBody>
      </p:sp>
      <p:pic>
        <p:nvPicPr>
          <p:cNvPr id="5" name="Picture 4">
            <a:extLst>
              <a:ext uri="{FF2B5EF4-FFF2-40B4-BE49-F238E27FC236}">
                <a16:creationId xmlns:a16="http://schemas.microsoft.com/office/drawing/2014/main" id="{EB3057F6-5A71-4BFC-8B4C-BAC2ECC742E8}"/>
              </a:ext>
            </a:extLst>
          </p:cNvPr>
          <p:cNvPicPr>
            <a:picLocks noChangeAspect="1"/>
          </p:cNvPicPr>
          <p:nvPr/>
        </p:nvPicPr>
        <p:blipFill>
          <a:blip r:embed="rId2"/>
          <a:stretch>
            <a:fillRect/>
          </a:stretch>
        </p:blipFill>
        <p:spPr>
          <a:xfrm>
            <a:off x="0" y="0"/>
            <a:ext cx="15544800" cy="516458"/>
          </a:xfrm>
          <a:prstGeom prst="rect">
            <a:avLst/>
          </a:prstGeom>
        </p:spPr>
      </p:pic>
      <p:sp>
        <p:nvSpPr>
          <p:cNvPr id="6" name="Rectangle 5">
            <a:extLst>
              <a:ext uri="{FF2B5EF4-FFF2-40B4-BE49-F238E27FC236}">
                <a16:creationId xmlns:a16="http://schemas.microsoft.com/office/drawing/2014/main" id="{38C05A83-EFD8-48FB-BA02-010DDEB5711F}"/>
              </a:ext>
            </a:extLst>
          </p:cNvPr>
          <p:cNvSpPr/>
          <p:nvPr/>
        </p:nvSpPr>
        <p:spPr>
          <a:xfrm>
            <a:off x="1967562" y="516458"/>
            <a:ext cx="10004732" cy="19537676"/>
          </a:xfrm>
          <a:prstGeom prst="rect">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tx1"/>
              </a:solidFill>
              <a:effectLst>
                <a:outerShdw blurRad="38100" dist="19050" dir="2700000" algn="tl" rotWithShape="0">
                  <a:schemeClr val="dk1">
                    <a:alpha val="40000"/>
                  </a:schemeClr>
                </a:outerShdw>
              </a:effectLst>
              <a:highlight>
                <a:srgbClr val="000000"/>
              </a:highlight>
            </a:endParaRPr>
          </a:p>
        </p:txBody>
      </p:sp>
      <p:sp>
        <p:nvSpPr>
          <p:cNvPr id="7" name="Rectangle 6">
            <a:extLst>
              <a:ext uri="{FF2B5EF4-FFF2-40B4-BE49-F238E27FC236}">
                <a16:creationId xmlns:a16="http://schemas.microsoft.com/office/drawing/2014/main" id="{04F02EC2-EB94-4BA3-85E9-B1E23DC605A9}"/>
              </a:ext>
            </a:extLst>
          </p:cNvPr>
          <p:cNvSpPr/>
          <p:nvPr/>
        </p:nvSpPr>
        <p:spPr>
          <a:xfrm>
            <a:off x="11263" y="516458"/>
            <a:ext cx="1956299" cy="1990528"/>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8" name="Rectangle 7">
            <a:extLst>
              <a:ext uri="{FF2B5EF4-FFF2-40B4-BE49-F238E27FC236}">
                <a16:creationId xmlns:a16="http://schemas.microsoft.com/office/drawing/2014/main" id="{FBA5B1ED-1697-44C4-9674-C89529B789D2}"/>
              </a:ext>
            </a:extLst>
          </p:cNvPr>
          <p:cNvSpPr/>
          <p:nvPr/>
        </p:nvSpPr>
        <p:spPr>
          <a:xfrm>
            <a:off x="11972294" y="516458"/>
            <a:ext cx="3572506" cy="2053122"/>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accent1">
                <a:lumMod val="75000"/>
              </a:schemeClr>
            </a:solidFill>
          </a:ln>
        </p:spPr>
        <p:style>
          <a:lnRef idx="0">
            <a:scrgbClr r="0" g="0" b="0"/>
          </a:lnRef>
          <a:fillRef idx="0">
            <a:scrgbClr r="0" g="0" b="0"/>
          </a:fillRef>
          <a:effectRef idx="0">
            <a:scrgbClr r="0" g="0" b="0"/>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10" name="Rectangle 9">
            <a:extLst>
              <a:ext uri="{FF2B5EF4-FFF2-40B4-BE49-F238E27FC236}">
                <a16:creationId xmlns:a16="http://schemas.microsoft.com/office/drawing/2014/main" id="{9460E8A6-6A5B-4AB8-9BFC-5C6AD7493B2F}"/>
              </a:ext>
            </a:extLst>
          </p:cNvPr>
          <p:cNvSpPr/>
          <p:nvPr/>
        </p:nvSpPr>
        <p:spPr>
          <a:xfrm>
            <a:off x="1999050" y="1084142"/>
            <a:ext cx="9898164" cy="5584075"/>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78A8A4E-0ED9-48D6-B0F7-9784E25DA43C}"/>
              </a:ext>
            </a:extLst>
          </p:cNvPr>
          <p:cNvSpPr/>
          <p:nvPr/>
        </p:nvSpPr>
        <p:spPr>
          <a:xfrm>
            <a:off x="8223291" y="6873786"/>
            <a:ext cx="716280" cy="39624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2E5FA123-7E7B-4BE5-BAD3-540C93BB5347}"/>
              </a:ext>
            </a:extLst>
          </p:cNvPr>
          <p:cNvSpPr/>
          <p:nvPr/>
        </p:nvSpPr>
        <p:spPr>
          <a:xfrm>
            <a:off x="4695116" y="6865391"/>
            <a:ext cx="817687" cy="39624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A27D24BB-B2EB-4315-95E8-1D5176100021}"/>
              </a:ext>
            </a:extLst>
          </p:cNvPr>
          <p:cNvSpPr/>
          <p:nvPr/>
        </p:nvSpPr>
        <p:spPr>
          <a:xfrm>
            <a:off x="6478940" y="6865391"/>
            <a:ext cx="887262" cy="39624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4C027D70-0312-44E8-A6C9-4CB0762D5401}"/>
              </a:ext>
            </a:extLst>
          </p:cNvPr>
          <p:cNvSpPr/>
          <p:nvPr/>
        </p:nvSpPr>
        <p:spPr>
          <a:xfrm>
            <a:off x="7436606" y="6873786"/>
            <a:ext cx="716280" cy="39624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8546D321-BA90-486D-8DE9-5E21BC7346C5}"/>
              </a:ext>
            </a:extLst>
          </p:cNvPr>
          <p:cNvSpPr/>
          <p:nvPr/>
        </p:nvSpPr>
        <p:spPr>
          <a:xfrm>
            <a:off x="5596834" y="6865391"/>
            <a:ext cx="798075" cy="39624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92EAD71-B230-418C-8595-0B59A842AE9E}"/>
              </a:ext>
            </a:extLst>
          </p:cNvPr>
          <p:cNvSpPr/>
          <p:nvPr/>
        </p:nvSpPr>
        <p:spPr>
          <a:xfrm>
            <a:off x="2015049" y="499368"/>
            <a:ext cx="9885498" cy="107721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lIns="91440" tIns="45720" rIns="91440" bIns="45720">
            <a:spAutoFit/>
          </a:bodyPr>
          <a:lstStyle/>
          <a:p>
            <a:pPr algn="ctr"/>
            <a:r>
              <a:rPr lang="en-US" sz="3200" b="1" dirty="0">
                <a:ln w="9525">
                  <a:solidFill>
                    <a:schemeClr val="bg1"/>
                  </a:solidFill>
                  <a:prstDash val="solid"/>
                </a:ln>
                <a:latin typeface="Castellar" panose="020A0402060406010301" pitchFamily="18" charset="0"/>
              </a:rPr>
              <a:t>American society of mechanical </a:t>
            </a:r>
          </a:p>
          <a:p>
            <a:pPr algn="ctr"/>
            <a:r>
              <a:rPr lang="en-US" sz="3200" b="1" dirty="0">
                <a:ln w="9525">
                  <a:solidFill>
                    <a:schemeClr val="bg1"/>
                  </a:solidFill>
                  <a:prstDash val="solid"/>
                </a:ln>
                <a:latin typeface="Castellar" panose="020A0402060406010301" pitchFamily="18" charset="0"/>
              </a:rPr>
              <a:t>Engineers-national</a:t>
            </a:r>
          </a:p>
        </p:txBody>
      </p:sp>
      <p:sp>
        <p:nvSpPr>
          <p:cNvPr id="46" name="Rectangle 45">
            <a:extLst>
              <a:ext uri="{FF2B5EF4-FFF2-40B4-BE49-F238E27FC236}">
                <a16:creationId xmlns:a16="http://schemas.microsoft.com/office/drawing/2014/main" id="{31F11431-1F50-4CB9-B2F4-2A7819FEACC8}"/>
              </a:ext>
            </a:extLst>
          </p:cNvPr>
          <p:cNvSpPr/>
          <p:nvPr/>
        </p:nvSpPr>
        <p:spPr>
          <a:xfrm>
            <a:off x="11963015" y="1460750"/>
            <a:ext cx="3512650" cy="954107"/>
          </a:xfrm>
          <a:prstGeom prst="rect">
            <a:avLst/>
          </a:prstGeom>
          <a:noFill/>
          <a:ln>
            <a:noFill/>
          </a:ln>
        </p:spPr>
        <p:txBody>
          <a:bodyPr wrap="square" lIns="91440" tIns="45720" rIns="91440" bIns="45720">
            <a:spAutoFit/>
          </a:bodyPr>
          <a:lstStyle/>
          <a:p>
            <a:pPr algn="ctr"/>
            <a:r>
              <a:rPr lang="en-US" sz="2800" b="1" dirty="0">
                <a:ln w="9525">
                  <a:solidFill>
                    <a:schemeClr val="bg1"/>
                  </a:solidFill>
                  <a:prstDash val="solid"/>
                </a:ln>
                <a:solidFill>
                  <a:schemeClr val="bg1"/>
                </a:solidFill>
                <a:latin typeface="Castellar" panose="020A0402060406010301" pitchFamily="18" charset="0"/>
              </a:rPr>
              <a:t>UPCOMING</a:t>
            </a:r>
          </a:p>
          <a:p>
            <a:pPr algn="ctr"/>
            <a:r>
              <a:rPr lang="en-US" sz="2800" b="1" dirty="0">
                <a:ln w="9525">
                  <a:solidFill>
                    <a:schemeClr val="bg1"/>
                  </a:solidFill>
                  <a:prstDash val="solid"/>
                </a:ln>
                <a:solidFill>
                  <a:schemeClr val="bg1"/>
                </a:solidFill>
                <a:latin typeface="Castellar" panose="020A0402060406010301" pitchFamily="18" charset="0"/>
              </a:rPr>
              <a:t>COMPETITIONS</a:t>
            </a:r>
          </a:p>
        </p:txBody>
      </p:sp>
      <p:sp>
        <p:nvSpPr>
          <p:cNvPr id="47" name="Rectangle 46">
            <a:extLst>
              <a:ext uri="{FF2B5EF4-FFF2-40B4-BE49-F238E27FC236}">
                <a16:creationId xmlns:a16="http://schemas.microsoft.com/office/drawing/2014/main" id="{EDB80489-D664-4499-A2FE-DE8FB8309490}"/>
              </a:ext>
            </a:extLst>
          </p:cNvPr>
          <p:cNvSpPr/>
          <p:nvPr/>
        </p:nvSpPr>
        <p:spPr>
          <a:xfrm>
            <a:off x="31815" y="2867305"/>
            <a:ext cx="1843422" cy="92333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91440" tIns="45720" rIns="91440" bIns="45720">
            <a:spAutoFit/>
          </a:bodyPr>
          <a:lstStyle/>
          <a:p>
            <a:pPr algn="ctr"/>
            <a:r>
              <a:rPr lang="en-US" dirty="0">
                <a:ln w="0"/>
                <a:solidFill>
                  <a:schemeClr val="bg1"/>
                </a:solidFill>
                <a:effectLst>
                  <a:outerShdw blurRad="38100" dist="19050" dir="2700000" algn="tl" rotWithShape="0">
                    <a:schemeClr val="dk1">
                      <a:alpha val="40000"/>
                    </a:schemeClr>
                  </a:outerShdw>
                </a:effectLst>
                <a:latin typeface="Castellar" panose="020A0402060406010301" pitchFamily="18" charset="0"/>
              </a:rPr>
              <a:t>Head Quarters Location</a:t>
            </a:r>
          </a:p>
        </p:txBody>
      </p:sp>
      <p:sp>
        <p:nvSpPr>
          <p:cNvPr id="56" name="Rectangle 55">
            <a:extLst>
              <a:ext uri="{FF2B5EF4-FFF2-40B4-BE49-F238E27FC236}">
                <a16:creationId xmlns:a16="http://schemas.microsoft.com/office/drawing/2014/main" id="{61BD64CE-2EBD-4086-BE87-10FC758B21C1}"/>
              </a:ext>
            </a:extLst>
          </p:cNvPr>
          <p:cNvSpPr/>
          <p:nvPr/>
        </p:nvSpPr>
        <p:spPr>
          <a:xfrm>
            <a:off x="92066" y="1836552"/>
            <a:ext cx="1859803" cy="646331"/>
          </a:xfrm>
          <a:prstGeom prst="rect">
            <a:avLst/>
          </a:prstGeom>
          <a:noFill/>
          <a:ln>
            <a:noFill/>
          </a:ln>
        </p:spPr>
        <p:txBody>
          <a:bodyPr wrap="none" lIns="91440" tIns="45720" rIns="91440" bIns="45720">
            <a:spAutoFit/>
          </a:bodyPr>
          <a:lstStyle/>
          <a:p>
            <a:pPr algn="ctr"/>
            <a:r>
              <a:rPr lang="en-US" b="1" dirty="0">
                <a:ln w="9525">
                  <a:solidFill>
                    <a:schemeClr val="bg1"/>
                  </a:solidFill>
                  <a:prstDash val="solid"/>
                </a:ln>
                <a:solidFill>
                  <a:schemeClr val="accent5"/>
                </a:solidFill>
                <a:latin typeface="Castellar" panose="020A0402060406010301" pitchFamily="18" charset="0"/>
              </a:rPr>
              <a:t>COMETITION</a:t>
            </a:r>
          </a:p>
          <a:p>
            <a:pPr algn="ctr"/>
            <a:r>
              <a:rPr lang="en-US" b="1" dirty="0">
                <a:ln w="9525">
                  <a:solidFill>
                    <a:schemeClr val="bg1"/>
                  </a:solidFill>
                  <a:prstDash val="solid"/>
                </a:ln>
                <a:solidFill>
                  <a:schemeClr val="accent5"/>
                </a:solidFill>
                <a:latin typeface="Castellar" panose="020A0402060406010301" pitchFamily="18" charset="0"/>
              </a:rPr>
              <a:t>HOST</a:t>
            </a:r>
          </a:p>
        </p:txBody>
      </p:sp>
      <p:cxnSp>
        <p:nvCxnSpPr>
          <p:cNvPr id="34" name="Straight Connector 33">
            <a:extLst>
              <a:ext uri="{FF2B5EF4-FFF2-40B4-BE49-F238E27FC236}">
                <a16:creationId xmlns:a16="http://schemas.microsoft.com/office/drawing/2014/main" id="{FBBAA0DE-1C65-4FC6-B8C9-603BEB8D54BD}"/>
              </a:ext>
            </a:extLst>
          </p:cNvPr>
          <p:cNvCxnSpPr>
            <a:cxnSpLocks/>
          </p:cNvCxnSpPr>
          <p:nvPr/>
        </p:nvCxnSpPr>
        <p:spPr>
          <a:xfrm>
            <a:off x="0" y="3359150"/>
            <a:ext cx="1967562" cy="0"/>
          </a:xfrm>
          <a:prstGeom prst="line">
            <a:avLst/>
          </a:prstGeom>
        </p:spPr>
        <p:style>
          <a:lnRef idx="1">
            <a:schemeClr val="dk1"/>
          </a:lnRef>
          <a:fillRef idx="0">
            <a:schemeClr val="dk1"/>
          </a:fillRef>
          <a:effectRef idx="0">
            <a:schemeClr val="dk1"/>
          </a:effectRef>
          <a:fontRef idx="minor">
            <a:schemeClr val="tx1"/>
          </a:fontRef>
        </p:style>
      </p:cxnSp>
      <p:sp>
        <p:nvSpPr>
          <p:cNvPr id="59" name="Rectangle 58">
            <a:extLst>
              <a:ext uri="{FF2B5EF4-FFF2-40B4-BE49-F238E27FC236}">
                <a16:creationId xmlns:a16="http://schemas.microsoft.com/office/drawing/2014/main" id="{86474350-C9DD-4290-8AF2-72FCAE0494C3}"/>
              </a:ext>
            </a:extLst>
          </p:cNvPr>
          <p:cNvSpPr/>
          <p:nvPr/>
        </p:nvSpPr>
        <p:spPr>
          <a:xfrm>
            <a:off x="175547" y="3728586"/>
            <a:ext cx="1863974" cy="400110"/>
          </a:xfrm>
          <a:prstGeom prst="rect">
            <a:avLst/>
          </a:prstGeom>
        </p:spPr>
        <p:txBody>
          <a:bodyPr wrap="square">
            <a:spAutoFit/>
          </a:bodyPr>
          <a:lstStyle/>
          <a:p>
            <a:r>
              <a:rPr lang="en-US" sz="2000" b="1" dirty="0">
                <a:solidFill>
                  <a:schemeClr val="bg1"/>
                </a:solidFill>
              </a:rPr>
              <a:t>New York, NY</a:t>
            </a:r>
            <a:endParaRPr lang="en-US" sz="2000" dirty="0">
              <a:solidFill>
                <a:schemeClr val="bg1"/>
              </a:solidFill>
            </a:endParaRPr>
          </a:p>
        </p:txBody>
      </p:sp>
      <p:sp>
        <p:nvSpPr>
          <p:cNvPr id="38" name="TextBox 37">
            <a:extLst>
              <a:ext uri="{FF2B5EF4-FFF2-40B4-BE49-F238E27FC236}">
                <a16:creationId xmlns:a16="http://schemas.microsoft.com/office/drawing/2014/main" id="{2D03F812-818A-4B69-A594-502272D73301}"/>
              </a:ext>
            </a:extLst>
          </p:cNvPr>
          <p:cNvSpPr txBox="1"/>
          <p:nvPr/>
        </p:nvSpPr>
        <p:spPr>
          <a:xfrm>
            <a:off x="19454" y="7746094"/>
            <a:ext cx="1783824" cy="553998"/>
          </a:xfrm>
          <a:prstGeom prst="rect">
            <a:avLst/>
          </a:prstGeom>
          <a:noFill/>
        </p:spPr>
        <p:txBody>
          <a:bodyPr wrap="square" rtlCol="0">
            <a:spAutoFit/>
          </a:bodyPr>
          <a:lstStyle/>
          <a:p>
            <a:r>
              <a:rPr lang="en-US" sz="1500" b="1" dirty="0"/>
              <a:t>Welcomed Majors</a:t>
            </a:r>
            <a:r>
              <a:rPr lang="en-US" sz="1500" dirty="0"/>
              <a:t>:</a:t>
            </a:r>
          </a:p>
          <a:p>
            <a:r>
              <a:rPr lang="en-US" sz="1500" dirty="0"/>
              <a:t>All Majors</a:t>
            </a:r>
          </a:p>
        </p:txBody>
      </p:sp>
      <p:sp>
        <p:nvSpPr>
          <p:cNvPr id="65" name="TextBox 64">
            <a:extLst>
              <a:ext uri="{FF2B5EF4-FFF2-40B4-BE49-F238E27FC236}">
                <a16:creationId xmlns:a16="http://schemas.microsoft.com/office/drawing/2014/main" id="{75C0FAFB-403F-4CA9-BC47-79A1E65FB72E}"/>
              </a:ext>
            </a:extLst>
          </p:cNvPr>
          <p:cNvSpPr txBox="1"/>
          <p:nvPr/>
        </p:nvSpPr>
        <p:spPr>
          <a:xfrm>
            <a:off x="3323095" y="7475594"/>
            <a:ext cx="6898495" cy="2739211"/>
          </a:xfrm>
          <a:prstGeom prst="rect">
            <a:avLst/>
          </a:prstGeom>
          <a:noFill/>
        </p:spPr>
        <p:txBody>
          <a:bodyPr wrap="square" rtlCol="0">
            <a:spAutoFit/>
          </a:bodyPr>
          <a:lstStyle/>
          <a:p>
            <a:pPr algn="ctr"/>
            <a:r>
              <a:rPr lang="en-US" sz="2800" dirty="0"/>
              <a:t>Who We Are</a:t>
            </a:r>
          </a:p>
          <a:p>
            <a:r>
              <a:rPr lang="en-US" dirty="0"/>
              <a:t>ASME is a not-for-profit membership organization that enables collaboration, knowledge sharing, career enrichment, and skills development across all engineering disciplines, toward a goal of helping the global engineering community develop solutions to benefit lives and livelihoods. Founded in 1880 by a small group of leading industrialists, ASME has grown through the decades to include more than 130,000 members in 151 countries. Thirty-two thousand of these members are students. </a:t>
            </a:r>
          </a:p>
        </p:txBody>
      </p:sp>
      <p:sp>
        <p:nvSpPr>
          <p:cNvPr id="66" name="TextBox 65">
            <a:extLst>
              <a:ext uri="{FF2B5EF4-FFF2-40B4-BE49-F238E27FC236}">
                <a16:creationId xmlns:a16="http://schemas.microsoft.com/office/drawing/2014/main" id="{7F5DB7B1-F3DE-4530-8FBE-C6F22AC6FF0B}"/>
              </a:ext>
            </a:extLst>
          </p:cNvPr>
          <p:cNvSpPr txBox="1"/>
          <p:nvPr/>
        </p:nvSpPr>
        <p:spPr>
          <a:xfrm>
            <a:off x="6880670" y="11627362"/>
            <a:ext cx="4742140" cy="3139321"/>
          </a:xfrm>
          <a:prstGeom prst="rect">
            <a:avLst/>
          </a:prstGeom>
          <a:noFill/>
        </p:spPr>
        <p:txBody>
          <a:bodyPr wrap="square" rtlCol="0">
            <a:spAutoFit/>
          </a:bodyPr>
          <a:lstStyle/>
          <a:p>
            <a:r>
              <a:rPr lang="en-US" b="1" dirty="0"/>
              <a:t>Student Design Competition</a:t>
            </a:r>
          </a:p>
          <a:p>
            <a:endParaRPr lang="en-US" dirty="0"/>
          </a:p>
          <a:p>
            <a:r>
              <a:rPr lang="en-US" dirty="0"/>
              <a:t>We’re excited to announce that the Student Design Competition will now be taking place at </a:t>
            </a:r>
            <a:r>
              <a:rPr lang="en-US" b="1" u="sng" dirty="0">
                <a:hlinkClick r:id="rId3"/>
              </a:rPr>
              <a:t>ASME’s global E-Fests</a:t>
            </a:r>
            <a:r>
              <a:rPr lang="en-US" dirty="0"/>
              <a:t> (Engineering Festivals). E-Fests are three-day, two-night regional events built around design, advanced manufacturing and robotics technologies. They enable engineering students to expand their knowledge, test and showcase new skills and inspire innovation.</a:t>
            </a:r>
            <a:endParaRPr lang="en-US" i="1" dirty="0"/>
          </a:p>
        </p:txBody>
      </p:sp>
      <p:pic>
        <p:nvPicPr>
          <p:cNvPr id="74" name="Graphic 73" descr="Thumbs Up Sign">
            <a:extLst>
              <a:ext uri="{FF2B5EF4-FFF2-40B4-BE49-F238E27FC236}">
                <a16:creationId xmlns:a16="http://schemas.microsoft.com/office/drawing/2014/main" id="{EDFEF6D5-D639-4440-86C0-34AE7CC5E48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23785" y="6665917"/>
            <a:ext cx="292052" cy="292052"/>
          </a:xfrm>
          <a:prstGeom prst="rect">
            <a:avLst/>
          </a:prstGeom>
        </p:spPr>
      </p:pic>
      <p:sp>
        <p:nvSpPr>
          <p:cNvPr id="75" name="TextBox 74">
            <a:extLst>
              <a:ext uri="{FF2B5EF4-FFF2-40B4-BE49-F238E27FC236}">
                <a16:creationId xmlns:a16="http://schemas.microsoft.com/office/drawing/2014/main" id="{4D450182-34FC-4A26-A208-34D14B436189}"/>
              </a:ext>
            </a:extLst>
          </p:cNvPr>
          <p:cNvSpPr txBox="1"/>
          <p:nvPr/>
        </p:nvSpPr>
        <p:spPr>
          <a:xfrm>
            <a:off x="10706400" y="6655417"/>
            <a:ext cx="1166302" cy="369332"/>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en-US" b="1" dirty="0">
                <a:ln/>
                <a:solidFill>
                  <a:schemeClr val="accent4"/>
                </a:solidFill>
              </a:rPr>
              <a:t>15500 pts</a:t>
            </a:r>
          </a:p>
        </p:txBody>
      </p:sp>
      <p:pic>
        <p:nvPicPr>
          <p:cNvPr id="76" name="Graphic 75" descr="Thumbs Up Sign">
            <a:extLst>
              <a:ext uri="{FF2B5EF4-FFF2-40B4-BE49-F238E27FC236}">
                <a16:creationId xmlns:a16="http://schemas.microsoft.com/office/drawing/2014/main" id="{4B35DD65-EB39-4E27-8284-E9AB589A03C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50181" y="19222129"/>
            <a:ext cx="292052" cy="292052"/>
          </a:xfrm>
          <a:prstGeom prst="rect">
            <a:avLst/>
          </a:prstGeom>
        </p:spPr>
      </p:pic>
      <p:sp>
        <p:nvSpPr>
          <p:cNvPr id="77" name="TextBox 76">
            <a:extLst>
              <a:ext uri="{FF2B5EF4-FFF2-40B4-BE49-F238E27FC236}">
                <a16:creationId xmlns:a16="http://schemas.microsoft.com/office/drawing/2014/main" id="{20402B1C-DC28-4DFC-9A54-127F024290B6}"/>
              </a:ext>
            </a:extLst>
          </p:cNvPr>
          <p:cNvSpPr txBox="1"/>
          <p:nvPr/>
        </p:nvSpPr>
        <p:spPr>
          <a:xfrm>
            <a:off x="5461274" y="19171468"/>
            <a:ext cx="1166302" cy="369332"/>
          </a:xfrm>
          <a:prstGeom prst="rect">
            <a:avLst/>
          </a:prstGeom>
          <a:noFill/>
        </p:spPr>
        <p:txBody>
          <a:bodyPr wrap="square" rtlCol="0">
            <a:spAutoFit/>
          </a:bodyPr>
          <a:lstStyle/>
          <a:p>
            <a:r>
              <a:rPr lang="en-US" dirty="0">
                <a:solidFill>
                  <a:schemeClr val="bg1"/>
                </a:solidFill>
              </a:rPr>
              <a:t>1600 pts</a:t>
            </a:r>
          </a:p>
        </p:txBody>
      </p:sp>
      <p:sp>
        <p:nvSpPr>
          <p:cNvPr id="51" name="TextBox 50">
            <a:extLst>
              <a:ext uri="{FF2B5EF4-FFF2-40B4-BE49-F238E27FC236}">
                <a16:creationId xmlns:a16="http://schemas.microsoft.com/office/drawing/2014/main" id="{EBD01324-6322-48F8-BD3D-7044846519C2}"/>
              </a:ext>
            </a:extLst>
          </p:cNvPr>
          <p:cNvSpPr txBox="1"/>
          <p:nvPr/>
        </p:nvSpPr>
        <p:spPr>
          <a:xfrm>
            <a:off x="6419504" y="6883947"/>
            <a:ext cx="1017105" cy="369332"/>
          </a:xfrm>
          <a:prstGeom prst="rect">
            <a:avLst/>
          </a:prstGeom>
          <a:noFill/>
        </p:spPr>
        <p:txBody>
          <a:bodyPr wrap="square" rtlCol="0">
            <a:spAutoFit/>
          </a:bodyPr>
          <a:lstStyle/>
          <a:p>
            <a:r>
              <a:rPr lang="en-US" dirty="0">
                <a:solidFill>
                  <a:schemeClr val="bg1"/>
                </a:solidFill>
              </a:rPr>
              <a:t>Message</a:t>
            </a:r>
          </a:p>
        </p:txBody>
      </p:sp>
      <p:sp>
        <p:nvSpPr>
          <p:cNvPr id="52" name="TextBox 51">
            <a:extLst>
              <a:ext uri="{FF2B5EF4-FFF2-40B4-BE49-F238E27FC236}">
                <a16:creationId xmlns:a16="http://schemas.microsoft.com/office/drawing/2014/main" id="{8B3FB670-F15A-4B82-BE63-7CCF2B493888}"/>
              </a:ext>
            </a:extLst>
          </p:cNvPr>
          <p:cNvSpPr txBox="1"/>
          <p:nvPr/>
        </p:nvSpPr>
        <p:spPr>
          <a:xfrm>
            <a:off x="7444957" y="6887240"/>
            <a:ext cx="746793" cy="369332"/>
          </a:xfrm>
          <a:prstGeom prst="rect">
            <a:avLst/>
          </a:prstGeom>
          <a:noFill/>
        </p:spPr>
        <p:txBody>
          <a:bodyPr wrap="square" rtlCol="0">
            <a:spAutoFit/>
          </a:bodyPr>
          <a:lstStyle/>
          <a:p>
            <a:r>
              <a:rPr lang="en-US" dirty="0">
                <a:solidFill>
                  <a:schemeClr val="bg1"/>
                </a:solidFill>
              </a:rPr>
              <a:t>Email</a:t>
            </a:r>
          </a:p>
        </p:txBody>
      </p:sp>
      <p:sp>
        <p:nvSpPr>
          <p:cNvPr id="53" name="TextBox 52">
            <a:extLst>
              <a:ext uri="{FF2B5EF4-FFF2-40B4-BE49-F238E27FC236}">
                <a16:creationId xmlns:a16="http://schemas.microsoft.com/office/drawing/2014/main" id="{DDE6D219-9320-45EF-814D-2020333BD9E6}"/>
              </a:ext>
            </a:extLst>
          </p:cNvPr>
          <p:cNvSpPr txBox="1"/>
          <p:nvPr/>
        </p:nvSpPr>
        <p:spPr>
          <a:xfrm>
            <a:off x="5596835" y="6887240"/>
            <a:ext cx="873759" cy="369332"/>
          </a:xfrm>
          <a:prstGeom prst="rect">
            <a:avLst/>
          </a:prstGeom>
          <a:noFill/>
        </p:spPr>
        <p:txBody>
          <a:bodyPr wrap="square" rtlCol="0">
            <a:spAutoFit/>
          </a:bodyPr>
          <a:lstStyle/>
          <a:p>
            <a:r>
              <a:rPr lang="en-US" dirty="0">
                <a:solidFill>
                  <a:schemeClr val="bg1"/>
                </a:solidFill>
              </a:rPr>
              <a:t>Videos</a:t>
            </a:r>
          </a:p>
        </p:txBody>
      </p:sp>
      <p:sp>
        <p:nvSpPr>
          <p:cNvPr id="57" name="TextBox 56">
            <a:extLst>
              <a:ext uri="{FF2B5EF4-FFF2-40B4-BE49-F238E27FC236}">
                <a16:creationId xmlns:a16="http://schemas.microsoft.com/office/drawing/2014/main" id="{2FE2C7B9-8B43-44FD-91E8-C0AEE74DCDB4}"/>
              </a:ext>
            </a:extLst>
          </p:cNvPr>
          <p:cNvSpPr txBox="1"/>
          <p:nvPr/>
        </p:nvSpPr>
        <p:spPr>
          <a:xfrm>
            <a:off x="8287446" y="6887240"/>
            <a:ext cx="587968" cy="369332"/>
          </a:xfrm>
          <a:prstGeom prst="rect">
            <a:avLst/>
          </a:prstGeom>
          <a:noFill/>
        </p:spPr>
        <p:txBody>
          <a:bodyPr wrap="square" rtlCol="0">
            <a:spAutoFit/>
          </a:bodyPr>
          <a:lstStyle/>
          <a:p>
            <a:r>
              <a:rPr lang="en-US" dirty="0">
                <a:solidFill>
                  <a:schemeClr val="bg1"/>
                </a:solidFill>
              </a:rPr>
              <a:t>Call</a:t>
            </a:r>
          </a:p>
        </p:txBody>
      </p:sp>
      <p:sp>
        <p:nvSpPr>
          <p:cNvPr id="58" name="TextBox 57">
            <a:extLst>
              <a:ext uri="{FF2B5EF4-FFF2-40B4-BE49-F238E27FC236}">
                <a16:creationId xmlns:a16="http://schemas.microsoft.com/office/drawing/2014/main" id="{F0F4684B-B571-4F35-819C-A3E1CE9896BC}"/>
              </a:ext>
            </a:extLst>
          </p:cNvPr>
          <p:cNvSpPr txBox="1"/>
          <p:nvPr/>
        </p:nvSpPr>
        <p:spPr>
          <a:xfrm>
            <a:off x="4667079" y="6878845"/>
            <a:ext cx="873759" cy="369332"/>
          </a:xfrm>
          <a:prstGeom prst="rect">
            <a:avLst/>
          </a:prstGeom>
          <a:noFill/>
        </p:spPr>
        <p:txBody>
          <a:bodyPr wrap="square" rtlCol="0">
            <a:spAutoFit/>
          </a:bodyPr>
          <a:lstStyle/>
          <a:p>
            <a:r>
              <a:rPr lang="en-US" dirty="0">
                <a:solidFill>
                  <a:schemeClr val="bg1"/>
                </a:solidFill>
              </a:rPr>
              <a:t>Photos</a:t>
            </a:r>
          </a:p>
        </p:txBody>
      </p:sp>
      <p:sp>
        <p:nvSpPr>
          <p:cNvPr id="60" name="TextBox 59">
            <a:extLst>
              <a:ext uri="{FF2B5EF4-FFF2-40B4-BE49-F238E27FC236}">
                <a16:creationId xmlns:a16="http://schemas.microsoft.com/office/drawing/2014/main" id="{AD3090D8-911A-43A9-A05D-644837A7F27B}"/>
              </a:ext>
            </a:extLst>
          </p:cNvPr>
          <p:cNvSpPr txBox="1"/>
          <p:nvPr/>
        </p:nvSpPr>
        <p:spPr>
          <a:xfrm>
            <a:off x="11972294" y="2407385"/>
            <a:ext cx="4098892" cy="1692771"/>
          </a:xfrm>
          <a:prstGeom prst="rect">
            <a:avLst/>
          </a:prstGeom>
          <a:noFill/>
        </p:spPr>
        <p:txBody>
          <a:bodyPr wrap="square" rtlCol="0">
            <a:spAutoFit/>
          </a:bodyPr>
          <a:lstStyle/>
          <a:p>
            <a:br>
              <a:rPr lang="en-US" sz="2400" dirty="0">
                <a:solidFill>
                  <a:schemeClr val="bg1"/>
                </a:solidFill>
              </a:rPr>
            </a:br>
            <a:r>
              <a:rPr lang="en-US" sz="2400" b="1" dirty="0">
                <a:solidFill>
                  <a:schemeClr val="bg1"/>
                </a:solidFill>
              </a:rPr>
              <a:t>Human Powered Vehicle Challenge (HPVC)</a:t>
            </a:r>
          </a:p>
          <a:p>
            <a:r>
              <a:rPr lang="en-US" sz="1600" b="1" i="1" dirty="0">
                <a:solidFill>
                  <a:schemeClr val="bg1"/>
                </a:solidFill>
              </a:rPr>
              <a:t>Application Due: </a:t>
            </a:r>
            <a:r>
              <a:rPr lang="en-US" sz="1600" b="1" i="1" dirty="0">
                <a:solidFill>
                  <a:schemeClr val="accent6">
                    <a:lumMod val="60000"/>
                    <a:lumOff val="40000"/>
                  </a:schemeClr>
                </a:solidFill>
              </a:rPr>
              <a:t>9/30/2017</a:t>
            </a:r>
            <a:endParaRPr lang="en-US" sz="1600" i="1" dirty="0">
              <a:solidFill>
                <a:schemeClr val="accent6">
                  <a:lumMod val="60000"/>
                  <a:lumOff val="40000"/>
                </a:schemeClr>
              </a:solidFill>
            </a:endParaRPr>
          </a:p>
          <a:p>
            <a:r>
              <a:rPr lang="en-US" sz="1600" b="1" i="1" dirty="0">
                <a:solidFill>
                  <a:schemeClr val="bg1"/>
                </a:solidFill>
              </a:rPr>
              <a:t>Competition Date: 06/16/2018</a:t>
            </a:r>
          </a:p>
        </p:txBody>
      </p:sp>
      <p:sp>
        <p:nvSpPr>
          <p:cNvPr id="63" name="TextBox 62">
            <a:extLst>
              <a:ext uri="{FF2B5EF4-FFF2-40B4-BE49-F238E27FC236}">
                <a16:creationId xmlns:a16="http://schemas.microsoft.com/office/drawing/2014/main" id="{B87B41F1-3D34-4D22-AF7D-02519198F133}"/>
              </a:ext>
            </a:extLst>
          </p:cNvPr>
          <p:cNvSpPr txBox="1"/>
          <p:nvPr/>
        </p:nvSpPr>
        <p:spPr>
          <a:xfrm>
            <a:off x="6981265" y="15219027"/>
            <a:ext cx="4742140" cy="2862322"/>
          </a:xfrm>
          <a:prstGeom prst="rect">
            <a:avLst/>
          </a:prstGeom>
          <a:noFill/>
        </p:spPr>
        <p:txBody>
          <a:bodyPr wrap="square" rtlCol="0">
            <a:spAutoFit/>
          </a:bodyPr>
          <a:lstStyle/>
          <a:p>
            <a:r>
              <a:rPr lang="en-US" b="1" dirty="0"/>
              <a:t>Human Powered Vehicle Challenge (HPVC):</a:t>
            </a:r>
          </a:p>
          <a:p>
            <a:endParaRPr lang="en-US" dirty="0"/>
          </a:p>
          <a:p>
            <a:r>
              <a:rPr lang="en-US" dirty="0"/>
              <a:t>We’re excited to announce that the HPVC events will now be taking place at </a:t>
            </a:r>
            <a:r>
              <a:rPr lang="en-US" b="1" dirty="0">
                <a:hlinkClick r:id="rId8"/>
              </a:rPr>
              <a:t>ASME’s global E-Fests</a:t>
            </a:r>
            <a:r>
              <a:rPr lang="en-US" dirty="0"/>
              <a:t> (Engineering Festivals). E-Fests are three-day, two-night regional events built around design, advanced manufacturing and robotics technologies. They enable engineering students to expand their knowledge, test and showcase new skills and inspire innovation.</a:t>
            </a:r>
          </a:p>
        </p:txBody>
      </p:sp>
      <p:sp>
        <p:nvSpPr>
          <p:cNvPr id="25" name="TextBox 24">
            <a:extLst>
              <a:ext uri="{FF2B5EF4-FFF2-40B4-BE49-F238E27FC236}">
                <a16:creationId xmlns:a16="http://schemas.microsoft.com/office/drawing/2014/main" id="{0B9C02B9-E6A5-44F6-9C78-91D0F3B7B005}"/>
              </a:ext>
            </a:extLst>
          </p:cNvPr>
          <p:cNvSpPr txBox="1"/>
          <p:nvPr/>
        </p:nvSpPr>
        <p:spPr>
          <a:xfrm>
            <a:off x="1990859" y="6586336"/>
            <a:ext cx="2425720" cy="369332"/>
          </a:xfrm>
          <a:prstGeom prst="rect">
            <a:avLst/>
          </a:prstGeom>
          <a:noFill/>
        </p:spPr>
        <p:txBody>
          <a:bodyPr wrap="square" rtlCol="0">
            <a:spAutoFit/>
          </a:bodyPr>
          <a:lstStyle/>
          <a:p>
            <a:r>
              <a:rPr lang="en-US" dirty="0"/>
              <a:t>www.ASME.org</a:t>
            </a:r>
          </a:p>
        </p:txBody>
      </p:sp>
      <p:pic>
        <p:nvPicPr>
          <p:cNvPr id="41" name="Picture 40">
            <a:extLst>
              <a:ext uri="{FF2B5EF4-FFF2-40B4-BE49-F238E27FC236}">
                <a16:creationId xmlns:a16="http://schemas.microsoft.com/office/drawing/2014/main" id="{2E70C764-DA72-4F67-9DC9-E3D633F32625}"/>
              </a:ext>
            </a:extLst>
          </p:cNvPr>
          <p:cNvPicPr>
            <a:picLocks noChangeAspect="1"/>
          </p:cNvPicPr>
          <p:nvPr/>
        </p:nvPicPr>
        <p:blipFill>
          <a:blip r:embed="rId9"/>
          <a:stretch>
            <a:fillRect/>
          </a:stretch>
        </p:blipFill>
        <p:spPr>
          <a:xfrm>
            <a:off x="103587" y="747324"/>
            <a:ext cx="1771650" cy="1028700"/>
          </a:xfrm>
          <a:prstGeom prst="rect">
            <a:avLst/>
          </a:prstGeom>
          <a:ln>
            <a:solidFill>
              <a:schemeClr val="tx1">
                <a:lumMod val="95000"/>
                <a:lumOff val="5000"/>
              </a:schemeClr>
            </a:solidFill>
          </a:ln>
        </p:spPr>
      </p:pic>
      <p:pic>
        <p:nvPicPr>
          <p:cNvPr id="2" name="Picture 1">
            <a:extLst>
              <a:ext uri="{FF2B5EF4-FFF2-40B4-BE49-F238E27FC236}">
                <a16:creationId xmlns:a16="http://schemas.microsoft.com/office/drawing/2014/main" id="{A17AB32E-C223-4A1A-9E0F-07B067F125A2}"/>
              </a:ext>
            </a:extLst>
          </p:cNvPr>
          <p:cNvPicPr>
            <a:picLocks noChangeAspect="1"/>
          </p:cNvPicPr>
          <p:nvPr/>
        </p:nvPicPr>
        <p:blipFill>
          <a:blip r:embed="rId10"/>
          <a:stretch>
            <a:fillRect/>
          </a:stretch>
        </p:blipFill>
        <p:spPr>
          <a:xfrm>
            <a:off x="2634186" y="1707823"/>
            <a:ext cx="8538749" cy="4710733"/>
          </a:xfrm>
          <a:prstGeom prst="rect">
            <a:avLst/>
          </a:prstGeom>
        </p:spPr>
      </p:pic>
      <p:pic>
        <p:nvPicPr>
          <p:cNvPr id="43" name="Graphic 42" descr="Thumbs Up Sign">
            <a:extLst>
              <a:ext uri="{FF2B5EF4-FFF2-40B4-BE49-F238E27FC236}">
                <a16:creationId xmlns:a16="http://schemas.microsoft.com/office/drawing/2014/main" id="{E31CF952-C482-4AFD-8254-566EEB8AC6C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0440" y="14620618"/>
            <a:ext cx="292052" cy="292052"/>
          </a:xfrm>
          <a:prstGeom prst="rect">
            <a:avLst/>
          </a:prstGeom>
        </p:spPr>
      </p:pic>
      <p:sp>
        <p:nvSpPr>
          <p:cNvPr id="44" name="TextBox 43">
            <a:extLst>
              <a:ext uri="{FF2B5EF4-FFF2-40B4-BE49-F238E27FC236}">
                <a16:creationId xmlns:a16="http://schemas.microsoft.com/office/drawing/2014/main" id="{07B394C2-8628-4BFB-AEB0-EB87BE7495DB}"/>
              </a:ext>
            </a:extLst>
          </p:cNvPr>
          <p:cNvSpPr txBox="1"/>
          <p:nvPr/>
        </p:nvSpPr>
        <p:spPr>
          <a:xfrm>
            <a:off x="5615417" y="14605601"/>
            <a:ext cx="1166302" cy="369332"/>
          </a:xfrm>
          <a:prstGeom prst="rect">
            <a:avLst/>
          </a:prstGeom>
          <a:noFill/>
        </p:spPr>
        <p:txBody>
          <a:bodyPr wrap="square" rtlCol="0">
            <a:spAutoFit/>
          </a:bodyPr>
          <a:lstStyle/>
          <a:p>
            <a:r>
              <a:rPr lang="en-US" dirty="0"/>
              <a:t>15505 pts</a:t>
            </a:r>
          </a:p>
        </p:txBody>
      </p:sp>
      <p:pic>
        <p:nvPicPr>
          <p:cNvPr id="45" name="Graphic 44" descr="Thumbs Up Sign">
            <a:extLst>
              <a:ext uri="{FF2B5EF4-FFF2-40B4-BE49-F238E27FC236}">
                <a16:creationId xmlns:a16="http://schemas.microsoft.com/office/drawing/2014/main" id="{1EBC7097-8973-4911-9898-D3BB95B54F0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86972" y="17878107"/>
            <a:ext cx="292052" cy="292052"/>
          </a:xfrm>
          <a:prstGeom prst="rect">
            <a:avLst/>
          </a:prstGeom>
        </p:spPr>
      </p:pic>
      <p:sp>
        <p:nvSpPr>
          <p:cNvPr id="50" name="TextBox 49">
            <a:extLst>
              <a:ext uri="{FF2B5EF4-FFF2-40B4-BE49-F238E27FC236}">
                <a16:creationId xmlns:a16="http://schemas.microsoft.com/office/drawing/2014/main" id="{697B17BC-8C23-4231-ACB2-93FCE46DFF45}"/>
              </a:ext>
            </a:extLst>
          </p:cNvPr>
          <p:cNvSpPr txBox="1"/>
          <p:nvPr/>
        </p:nvSpPr>
        <p:spPr>
          <a:xfrm>
            <a:off x="5754218" y="17850857"/>
            <a:ext cx="1166302" cy="369332"/>
          </a:xfrm>
          <a:prstGeom prst="rect">
            <a:avLst/>
          </a:prstGeom>
          <a:noFill/>
        </p:spPr>
        <p:txBody>
          <a:bodyPr wrap="square" rtlCol="0">
            <a:spAutoFit/>
          </a:bodyPr>
          <a:lstStyle/>
          <a:p>
            <a:r>
              <a:rPr lang="en-US" dirty="0"/>
              <a:t>15500 pts</a:t>
            </a:r>
          </a:p>
        </p:txBody>
      </p:sp>
      <p:sp>
        <p:nvSpPr>
          <p:cNvPr id="54" name="TextBox 53">
            <a:extLst>
              <a:ext uri="{FF2B5EF4-FFF2-40B4-BE49-F238E27FC236}">
                <a16:creationId xmlns:a16="http://schemas.microsoft.com/office/drawing/2014/main" id="{0A0CFD5F-9E2A-4FF2-97CA-45B7AB6E44A6}"/>
              </a:ext>
            </a:extLst>
          </p:cNvPr>
          <p:cNvSpPr txBox="1"/>
          <p:nvPr/>
        </p:nvSpPr>
        <p:spPr>
          <a:xfrm>
            <a:off x="11969642" y="5993698"/>
            <a:ext cx="4098892" cy="1323439"/>
          </a:xfrm>
          <a:prstGeom prst="rect">
            <a:avLst/>
          </a:prstGeom>
          <a:noFill/>
        </p:spPr>
        <p:txBody>
          <a:bodyPr wrap="square" rtlCol="0">
            <a:spAutoFit/>
          </a:bodyPr>
          <a:lstStyle/>
          <a:p>
            <a:br>
              <a:rPr lang="en-US" sz="2400" dirty="0">
                <a:solidFill>
                  <a:schemeClr val="bg1"/>
                </a:solidFill>
              </a:rPr>
            </a:br>
            <a:r>
              <a:rPr lang="en-US" sz="2400" b="1" dirty="0">
                <a:solidFill>
                  <a:schemeClr val="bg1"/>
                </a:solidFill>
              </a:rPr>
              <a:t>AM3D Challenge</a:t>
            </a:r>
          </a:p>
          <a:p>
            <a:r>
              <a:rPr lang="en-US" sz="1600" b="1" i="1" dirty="0">
                <a:solidFill>
                  <a:schemeClr val="bg1"/>
                </a:solidFill>
              </a:rPr>
              <a:t>Application Due: </a:t>
            </a:r>
            <a:r>
              <a:rPr lang="en-US" sz="1600" b="1" i="1" dirty="0">
                <a:solidFill>
                  <a:schemeClr val="accent6">
                    <a:lumMod val="60000"/>
                    <a:lumOff val="40000"/>
                  </a:schemeClr>
                </a:solidFill>
              </a:rPr>
              <a:t>10/25/2017</a:t>
            </a:r>
            <a:endParaRPr lang="en-US" sz="1600" i="1" dirty="0">
              <a:solidFill>
                <a:schemeClr val="accent6">
                  <a:lumMod val="60000"/>
                  <a:lumOff val="40000"/>
                </a:schemeClr>
              </a:solidFill>
            </a:endParaRPr>
          </a:p>
          <a:p>
            <a:r>
              <a:rPr lang="en-US" sz="1600" b="1" i="1" dirty="0">
                <a:solidFill>
                  <a:schemeClr val="bg1"/>
                </a:solidFill>
              </a:rPr>
              <a:t>Competition Date: 06/16/2018</a:t>
            </a:r>
          </a:p>
        </p:txBody>
      </p:sp>
      <p:sp>
        <p:nvSpPr>
          <p:cNvPr id="67" name="TextBox 66">
            <a:extLst>
              <a:ext uri="{FF2B5EF4-FFF2-40B4-BE49-F238E27FC236}">
                <a16:creationId xmlns:a16="http://schemas.microsoft.com/office/drawing/2014/main" id="{7FD17D0F-7230-41E8-8DC6-4AA6597C43C0}"/>
              </a:ext>
            </a:extLst>
          </p:cNvPr>
          <p:cNvSpPr txBox="1"/>
          <p:nvPr/>
        </p:nvSpPr>
        <p:spPr>
          <a:xfrm>
            <a:off x="11963015" y="4200405"/>
            <a:ext cx="3219154" cy="1692771"/>
          </a:xfrm>
          <a:prstGeom prst="rect">
            <a:avLst/>
          </a:prstGeom>
          <a:noFill/>
        </p:spPr>
        <p:txBody>
          <a:bodyPr wrap="square" rtlCol="0">
            <a:spAutoFit/>
          </a:bodyPr>
          <a:lstStyle/>
          <a:p>
            <a:br>
              <a:rPr lang="en-US" sz="2400" dirty="0">
                <a:solidFill>
                  <a:schemeClr val="bg1"/>
                </a:solidFill>
              </a:rPr>
            </a:br>
            <a:r>
              <a:rPr lang="en-US" sz="2400" b="1" dirty="0">
                <a:solidFill>
                  <a:schemeClr val="bg1"/>
                </a:solidFill>
              </a:rPr>
              <a:t>Student Design Competition</a:t>
            </a:r>
          </a:p>
          <a:p>
            <a:r>
              <a:rPr lang="en-US" sz="1600" b="1" i="1" dirty="0">
                <a:solidFill>
                  <a:schemeClr val="bg1"/>
                </a:solidFill>
              </a:rPr>
              <a:t>Application Due: </a:t>
            </a:r>
            <a:r>
              <a:rPr lang="en-US" sz="1600" b="1" i="1" dirty="0">
                <a:solidFill>
                  <a:srgbClr val="FF0000"/>
                </a:solidFill>
              </a:rPr>
              <a:t>09/01/2017 </a:t>
            </a:r>
            <a:endParaRPr lang="en-US" sz="1600" i="1" dirty="0">
              <a:solidFill>
                <a:srgbClr val="FF0000"/>
              </a:solidFill>
            </a:endParaRPr>
          </a:p>
          <a:p>
            <a:r>
              <a:rPr lang="en-US" sz="1600" b="1" i="1" dirty="0">
                <a:solidFill>
                  <a:schemeClr val="bg1"/>
                </a:solidFill>
              </a:rPr>
              <a:t>Competition Date: 06/19/2018</a:t>
            </a:r>
          </a:p>
        </p:txBody>
      </p:sp>
      <p:pic>
        <p:nvPicPr>
          <p:cNvPr id="68" name="Picture 67">
            <a:extLst>
              <a:ext uri="{FF2B5EF4-FFF2-40B4-BE49-F238E27FC236}">
                <a16:creationId xmlns:a16="http://schemas.microsoft.com/office/drawing/2014/main" id="{FBF2C488-9D29-4130-A7AF-D3173917B4D0}"/>
              </a:ext>
            </a:extLst>
          </p:cNvPr>
          <p:cNvPicPr>
            <a:picLocks noChangeAspect="1"/>
          </p:cNvPicPr>
          <p:nvPr/>
        </p:nvPicPr>
        <p:blipFill>
          <a:blip r:embed="rId13"/>
          <a:stretch>
            <a:fillRect/>
          </a:stretch>
        </p:blipFill>
        <p:spPr>
          <a:xfrm>
            <a:off x="2336203" y="11721974"/>
            <a:ext cx="4456034" cy="2875347"/>
          </a:xfrm>
          <a:prstGeom prst="rect">
            <a:avLst/>
          </a:prstGeom>
        </p:spPr>
      </p:pic>
      <p:pic>
        <p:nvPicPr>
          <p:cNvPr id="3" name="Picture 2">
            <a:extLst>
              <a:ext uri="{FF2B5EF4-FFF2-40B4-BE49-F238E27FC236}">
                <a16:creationId xmlns:a16="http://schemas.microsoft.com/office/drawing/2014/main" id="{93053A83-611D-49A9-8705-DB2EE366CFF9}"/>
              </a:ext>
            </a:extLst>
          </p:cNvPr>
          <p:cNvPicPr>
            <a:picLocks noChangeAspect="1"/>
          </p:cNvPicPr>
          <p:nvPr/>
        </p:nvPicPr>
        <p:blipFill>
          <a:blip r:embed="rId14"/>
          <a:stretch>
            <a:fillRect/>
          </a:stretch>
        </p:blipFill>
        <p:spPr>
          <a:xfrm>
            <a:off x="2230897" y="15728107"/>
            <a:ext cx="4550822" cy="1943580"/>
          </a:xfrm>
          <a:prstGeom prst="rect">
            <a:avLst/>
          </a:prstGeom>
        </p:spPr>
      </p:pic>
      <p:sp>
        <p:nvSpPr>
          <p:cNvPr id="69" name="Rectangle 68">
            <a:extLst>
              <a:ext uri="{FF2B5EF4-FFF2-40B4-BE49-F238E27FC236}">
                <a16:creationId xmlns:a16="http://schemas.microsoft.com/office/drawing/2014/main" id="{B40F0FC4-E12F-4710-B3EF-C28F110C8670}"/>
              </a:ext>
            </a:extLst>
          </p:cNvPr>
          <p:cNvSpPr/>
          <p:nvPr/>
        </p:nvSpPr>
        <p:spPr>
          <a:xfrm>
            <a:off x="333102" y="4639527"/>
            <a:ext cx="1863974" cy="523220"/>
          </a:xfrm>
          <a:prstGeom prst="rect">
            <a:avLst/>
          </a:prstGeom>
        </p:spPr>
        <p:txBody>
          <a:bodyPr wrap="square">
            <a:spAutoFit/>
          </a:bodyPr>
          <a:lstStyle/>
          <a:p>
            <a:r>
              <a:rPr lang="en-US" sz="2800" b="1" i="1" dirty="0">
                <a:solidFill>
                  <a:schemeClr val="bg1"/>
                </a:solidFill>
              </a:rPr>
              <a:t>Events:</a:t>
            </a:r>
            <a:endParaRPr lang="en-US" sz="2800" i="1" dirty="0">
              <a:solidFill>
                <a:schemeClr val="bg1"/>
              </a:solidFill>
            </a:endParaRPr>
          </a:p>
        </p:txBody>
      </p:sp>
      <p:sp>
        <p:nvSpPr>
          <p:cNvPr id="70" name="Rectangle 69">
            <a:extLst>
              <a:ext uri="{FF2B5EF4-FFF2-40B4-BE49-F238E27FC236}">
                <a16:creationId xmlns:a16="http://schemas.microsoft.com/office/drawing/2014/main" id="{F6EDAC2F-0B9F-4F80-9A93-B3D83F68A9E1}"/>
              </a:ext>
            </a:extLst>
          </p:cNvPr>
          <p:cNvSpPr/>
          <p:nvPr/>
        </p:nvSpPr>
        <p:spPr>
          <a:xfrm>
            <a:off x="182559" y="5047712"/>
            <a:ext cx="1863974" cy="2862322"/>
          </a:xfrm>
          <a:prstGeom prst="rect">
            <a:avLst/>
          </a:prstGeom>
        </p:spPr>
        <p:txBody>
          <a:bodyPr wrap="square">
            <a:spAutoFit/>
          </a:bodyPr>
          <a:lstStyle/>
          <a:p>
            <a:r>
              <a:rPr lang="en-US" sz="2000" b="1" dirty="0">
                <a:solidFill>
                  <a:schemeClr val="bg1"/>
                </a:solidFill>
              </a:rPr>
              <a:t>Nanochannel Conference</a:t>
            </a:r>
            <a:r>
              <a:rPr lang="en-US" sz="2000" dirty="0">
                <a:solidFill>
                  <a:schemeClr val="bg1"/>
                </a:solidFill>
              </a:rPr>
              <a:t>: </a:t>
            </a:r>
          </a:p>
          <a:p>
            <a:r>
              <a:rPr lang="en-US" sz="2000" i="1" dirty="0">
                <a:solidFill>
                  <a:schemeClr val="bg1"/>
                </a:solidFill>
              </a:rPr>
              <a:t>Date  </a:t>
            </a:r>
            <a:r>
              <a:rPr lang="en-US" sz="2000" dirty="0">
                <a:solidFill>
                  <a:schemeClr val="bg1"/>
                </a:solidFill>
              </a:rPr>
              <a:t> MWF</a:t>
            </a:r>
          </a:p>
          <a:p>
            <a:r>
              <a:rPr lang="en-US" sz="2000" i="1" dirty="0">
                <a:solidFill>
                  <a:schemeClr val="bg1"/>
                </a:solidFill>
              </a:rPr>
              <a:t>Time</a:t>
            </a:r>
            <a:r>
              <a:rPr lang="en-US" sz="2000" dirty="0">
                <a:solidFill>
                  <a:schemeClr val="bg1"/>
                </a:solidFill>
              </a:rPr>
              <a:t> 4:00pm</a:t>
            </a:r>
          </a:p>
          <a:p>
            <a:endParaRPr lang="en-US" sz="2000" dirty="0">
              <a:solidFill>
                <a:schemeClr val="bg1"/>
              </a:solidFill>
            </a:endParaRPr>
          </a:p>
          <a:p>
            <a:r>
              <a:rPr lang="en-US" sz="2000" b="1" dirty="0">
                <a:solidFill>
                  <a:schemeClr val="bg1"/>
                </a:solidFill>
              </a:rPr>
              <a:t>NEXT MONTHLY MEETING</a:t>
            </a:r>
            <a:r>
              <a:rPr lang="en-US" sz="2000" dirty="0">
                <a:solidFill>
                  <a:schemeClr val="bg1"/>
                </a:solidFill>
              </a:rPr>
              <a:t>:</a:t>
            </a:r>
          </a:p>
          <a:p>
            <a:r>
              <a:rPr lang="en-US" sz="2000" i="1" dirty="0">
                <a:solidFill>
                  <a:schemeClr val="bg1"/>
                </a:solidFill>
              </a:rPr>
              <a:t>Date  6/2/</a:t>
            </a:r>
            <a:r>
              <a:rPr lang="en-US" sz="2000" dirty="0">
                <a:solidFill>
                  <a:schemeClr val="bg1"/>
                </a:solidFill>
              </a:rPr>
              <a:t>2017 </a:t>
            </a:r>
          </a:p>
          <a:p>
            <a:r>
              <a:rPr lang="en-US" sz="2000" i="1" dirty="0">
                <a:solidFill>
                  <a:schemeClr val="bg1"/>
                </a:solidFill>
              </a:rPr>
              <a:t>Time </a:t>
            </a:r>
            <a:r>
              <a:rPr lang="en-US" sz="2000" dirty="0">
                <a:solidFill>
                  <a:schemeClr val="bg1"/>
                </a:solidFill>
              </a:rPr>
              <a:t> 6:00pm</a:t>
            </a:r>
          </a:p>
        </p:txBody>
      </p:sp>
      <p:sp>
        <p:nvSpPr>
          <p:cNvPr id="72" name="TextBox 71">
            <a:extLst>
              <a:ext uri="{FF2B5EF4-FFF2-40B4-BE49-F238E27FC236}">
                <a16:creationId xmlns:a16="http://schemas.microsoft.com/office/drawing/2014/main" id="{2AFFC332-4ADB-4F24-AC3C-EC8BB03265D4}"/>
              </a:ext>
            </a:extLst>
          </p:cNvPr>
          <p:cNvSpPr txBox="1"/>
          <p:nvPr/>
        </p:nvSpPr>
        <p:spPr>
          <a:xfrm>
            <a:off x="2249543" y="10483803"/>
            <a:ext cx="9479483" cy="738664"/>
          </a:xfrm>
          <a:prstGeom prst="rect">
            <a:avLst/>
          </a:prstGeom>
          <a:noFill/>
        </p:spPr>
        <p:txBody>
          <a:bodyPr wrap="square" rtlCol="0">
            <a:spAutoFit/>
          </a:bodyPr>
          <a:lstStyle/>
          <a:p>
            <a:r>
              <a:rPr lang="en-US" sz="2400" b="1" dirty="0">
                <a:ln w="9525">
                  <a:solidFill>
                    <a:schemeClr val="bg1"/>
                  </a:solidFill>
                  <a:prstDash val="solid"/>
                </a:ln>
                <a:effectLst>
                  <a:outerShdw blurRad="12700" dist="38100" dir="2700000" algn="tl" rotWithShape="0">
                    <a:schemeClr val="bg1">
                      <a:lumMod val="50000"/>
                    </a:schemeClr>
                  </a:outerShdw>
                </a:effectLst>
              </a:rPr>
              <a:t>Message Board: </a:t>
            </a:r>
            <a:r>
              <a:rPr lang="en-US" b="1" dirty="0">
                <a:solidFill>
                  <a:schemeClr val="accent1"/>
                </a:solidFill>
              </a:rPr>
              <a:t>The AM3D Challenge application is due next month! There are still 5 openings! If you have questions shoot us an email! All Majors can Apply!!!!</a:t>
            </a:r>
          </a:p>
        </p:txBody>
      </p:sp>
    </p:spTree>
    <p:extLst>
      <p:ext uri="{BB962C8B-B14F-4D97-AF65-F5344CB8AC3E}">
        <p14:creationId xmlns:p14="http://schemas.microsoft.com/office/powerpoint/2010/main" val="1273077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3057F6-5A71-4BFC-8B4C-BAC2ECC742E8}"/>
              </a:ext>
            </a:extLst>
          </p:cNvPr>
          <p:cNvPicPr>
            <a:picLocks noChangeAspect="1"/>
          </p:cNvPicPr>
          <p:nvPr/>
        </p:nvPicPr>
        <p:blipFill>
          <a:blip r:embed="rId2"/>
          <a:stretch>
            <a:fillRect/>
          </a:stretch>
        </p:blipFill>
        <p:spPr>
          <a:xfrm>
            <a:off x="0" y="0"/>
            <a:ext cx="15544800" cy="516458"/>
          </a:xfrm>
          <a:prstGeom prst="rect">
            <a:avLst/>
          </a:prstGeom>
        </p:spPr>
      </p:pic>
      <p:sp>
        <p:nvSpPr>
          <p:cNvPr id="6" name="Rectangle 5">
            <a:extLst>
              <a:ext uri="{FF2B5EF4-FFF2-40B4-BE49-F238E27FC236}">
                <a16:creationId xmlns:a16="http://schemas.microsoft.com/office/drawing/2014/main" id="{38C05A83-EFD8-48FB-BA02-010DDEB5711F}"/>
              </a:ext>
            </a:extLst>
          </p:cNvPr>
          <p:cNvSpPr/>
          <p:nvPr/>
        </p:nvSpPr>
        <p:spPr>
          <a:xfrm>
            <a:off x="1985715" y="516457"/>
            <a:ext cx="10004732" cy="48403942"/>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tx1"/>
              </a:solidFill>
              <a:effectLst>
                <a:outerShdw blurRad="38100" dist="19050" dir="2700000" algn="tl" rotWithShape="0">
                  <a:schemeClr val="dk1">
                    <a:alpha val="40000"/>
                  </a:schemeClr>
                </a:outerShdw>
              </a:effectLst>
              <a:highlight>
                <a:srgbClr val="000000"/>
              </a:highlight>
            </a:endParaRPr>
          </a:p>
        </p:txBody>
      </p:sp>
      <p:sp>
        <p:nvSpPr>
          <p:cNvPr id="7" name="Rectangle 6">
            <a:extLst>
              <a:ext uri="{FF2B5EF4-FFF2-40B4-BE49-F238E27FC236}">
                <a16:creationId xmlns:a16="http://schemas.microsoft.com/office/drawing/2014/main" id="{04F02EC2-EB94-4BA3-85E9-B1E23DC605A9}"/>
              </a:ext>
            </a:extLst>
          </p:cNvPr>
          <p:cNvSpPr/>
          <p:nvPr/>
        </p:nvSpPr>
        <p:spPr>
          <a:xfrm>
            <a:off x="11263" y="516457"/>
            <a:ext cx="1956299" cy="199052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8" name="Rectangle 7">
            <a:extLst>
              <a:ext uri="{FF2B5EF4-FFF2-40B4-BE49-F238E27FC236}">
                <a16:creationId xmlns:a16="http://schemas.microsoft.com/office/drawing/2014/main" id="{FBA5B1ED-1697-44C4-9674-C89529B789D2}"/>
              </a:ext>
            </a:extLst>
          </p:cNvPr>
          <p:cNvSpPr/>
          <p:nvPr/>
        </p:nvSpPr>
        <p:spPr>
          <a:xfrm>
            <a:off x="11972294" y="516458"/>
            <a:ext cx="3572506" cy="2053122"/>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16" name="Rectangle 15">
            <a:extLst>
              <a:ext uri="{FF2B5EF4-FFF2-40B4-BE49-F238E27FC236}">
                <a16:creationId xmlns:a16="http://schemas.microsoft.com/office/drawing/2014/main" id="{D92EAD71-B230-418C-8595-0B59A842AE9E}"/>
              </a:ext>
            </a:extLst>
          </p:cNvPr>
          <p:cNvSpPr/>
          <p:nvPr/>
        </p:nvSpPr>
        <p:spPr>
          <a:xfrm>
            <a:off x="4554166" y="606263"/>
            <a:ext cx="4062331" cy="707886"/>
          </a:xfrm>
          <a:prstGeom prst="rect">
            <a:avLst/>
          </a:prstGeom>
          <a:noFill/>
          <a:ln>
            <a:noFill/>
          </a:ln>
        </p:spPr>
        <p:txBody>
          <a:bodyPr wrap="none" lIns="91440" tIns="45720" rIns="91440" bIns="45720">
            <a:spAutoFit/>
          </a:bodyPr>
          <a:lstStyle/>
          <a:p>
            <a:pPr algn="ctr"/>
            <a:r>
              <a:rPr lang="en-US" sz="4000" b="1" dirty="0" err="1">
                <a:ln w="9525">
                  <a:solidFill>
                    <a:schemeClr val="bg1"/>
                  </a:solidFill>
                  <a:prstDash val="solid"/>
                </a:ln>
                <a:solidFill>
                  <a:schemeClr val="accent5"/>
                </a:solidFill>
                <a:latin typeface="Castellar" panose="020A0402060406010301" pitchFamily="18" charset="0"/>
              </a:rPr>
              <a:t>UCTech</a:t>
            </a:r>
            <a:r>
              <a:rPr lang="en-US" sz="4000" b="1" dirty="0">
                <a:ln w="9525">
                  <a:solidFill>
                    <a:schemeClr val="bg1"/>
                  </a:solidFill>
                  <a:prstDash val="solid"/>
                </a:ln>
                <a:solidFill>
                  <a:schemeClr val="accent5"/>
                </a:solidFill>
                <a:latin typeface="Castellar" panose="020A0402060406010301" pitchFamily="18" charset="0"/>
              </a:rPr>
              <a:t> Feed</a:t>
            </a:r>
          </a:p>
        </p:txBody>
      </p:sp>
      <p:sp>
        <p:nvSpPr>
          <p:cNvPr id="46" name="Rectangle 45">
            <a:extLst>
              <a:ext uri="{FF2B5EF4-FFF2-40B4-BE49-F238E27FC236}">
                <a16:creationId xmlns:a16="http://schemas.microsoft.com/office/drawing/2014/main" id="{31F11431-1F50-4CB9-B2F4-2A7819FEACC8}"/>
              </a:ext>
            </a:extLst>
          </p:cNvPr>
          <p:cNvSpPr/>
          <p:nvPr/>
        </p:nvSpPr>
        <p:spPr>
          <a:xfrm>
            <a:off x="12327442" y="1900300"/>
            <a:ext cx="2880363" cy="646331"/>
          </a:xfrm>
          <a:prstGeom prst="rect">
            <a:avLst/>
          </a:prstGeom>
          <a:noFill/>
          <a:ln>
            <a:noFill/>
          </a:ln>
        </p:spPr>
        <p:txBody>
          <a:bodyPr wrap="square" lIns="91440" tIns="45720" rIns="91440" bIns="45720">
            <a:spAutoFit/>
          </a:bodyPr>
          <a:lstStyle/>
          <a:p>
            <a:pPr algn="ctr"/>
            <a:r>
              <a:rPr lang="en-US" sz="3600" b="1" dirty="0">
                <a:ln w="9525">
                  <a:solidFill>
                    <a:schemeClr val="bg1"/>
                  </a:solidFill>
                  <a:prstDash val="solid"/>
                </a:ln>
                <a:solidFill>
                  <a:schemeClr val="bg1"/>
                </a:solidFill>
                <a:latin typeface="Castellar" panose="020A0402060406010301" pitchFamily="18" charset="0"/>
              </a:rPr>
              <a:t>FILTERS</a:t>
            </a:r>
          </a:p>
        </p:txBody>
      </p:sp>
      <p:sp>
        <p:nvSpPr>
          <p:cNvPr id="47" name="Rectangle 46">
            <a:extLst>
              <a:ext uri="{FF2B5EF4-FFF2-40B4-BE49-F238E27FC236}">
                <a16:creationId xmlns:a16="http://schemas.microsoft.com/office/drawing/2014/main" id="{EDB80489-D664-4499-A2FE-DE8FB8309490}"/>
              </a:ext>
            </a:extLst>
          </p:cNvPr>
          <p:cNvSpPr/>
          <p:nvPr/>
        </p:nvSpPr>
        <p:spPr>
          <a:xfrm>
            <a:off x="219044" y="2712819"/>
            <a:ext cx="1417764" cy="64633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91440" tIns="45720" rIns="91440" bIns="45720">
            <a:spAutoFit/>
          </a:bodyPr>
          <a:lstStyle/>
          <a:p>
            <a:pPr algn="ctr"/>
            <a:r>
              <a:rPr lang="en-US" dirty="0">
                <a:ln w="0"/>
                <a:solidFill>
                  <a:schemeClr val="tx1"/>
                </a:solidFill>
                <a:effectLst>
                  <a:outerShdw blurRad="38100" dist="19050" dir="2700000" algn="tl" rotWithShape="0">
                    <a:schemeClr val="dk1">
                      <a:alpha val="40000"/>
                    </a:schemeClr>
                  </a:outerShdw>
                </a:effectLst>
                <a:latin typeface="Castellar" panose="020A0402060406010301" pitchFamily="18" charset="0"/>
              </a:rPr>
              <a:t>Meeting </a:t>
            </a:r>
            <a:r>
              <a:rPr lang="en-US" dirty="0" err="1">
                <a:ln w="0"/>
                <a:solidFill>
                  <a:schemeClr val="tx1"/>
                </a:solidFill>
                <a:effectLst>
                  <a:outerShdw blurRad="38100" dist="19050" dir="2700000" algn="tl" rotWithShape="0">
                    <a:schemeClr val="dk1">
                      <a:alpha val="40000"/>
                    </a:schemeClr>
                  </a:outerShdw>
                </a:effectLst>
                <a:latin typeface="Castellar" panose="020A0402060406010301" pitchFamily="18" charset="0"/>
              </a:rPr>
              <a:t>tIMES</a:t>
            </a:r>
            <a:endParaRPr lang="en-US" dirty="0">
              <a:ln w="0"/>
              <a:solidFill>
                <a:schemeClr val="tx1"/>
              </a:solidFill>
              <a:effectLst>
                <a:outerShdw blurRad="38100" dist="19050" dir="2700000" algn="tl" rotWithShape="0">
                  <a:schemeClr val="dk1">
                    <a:alpha val="40000"/>
                  </a:schemeClr>
                </a:outerShdw>
              </a:effectLst>
              <a:latin typeface="Castellar" panose="020A0402060406010301" pitchFamily="18" charset="0"/>
            </a:endParaRPr>
          </a:p>
        </p:txBody>
      </p:sp>
      <p:sp>
        <p:nvSpPr>
          <p:cNvPr id="56" name="Rectangle 55">
            <a:extLst>
              <a:ext uri="{FF2B5EF4-FFF2-40B4-BE49-F238E27FC236}">
                <a16:creationId xmlns:a16="http://schemas.microsoft.com/office/drawing/2014/main" id="{61BD64CE-2EBD-4086-BE87-10FC758B21C1}"/>
              </a:ext>
            </a:extLst>
          </p:cNvPr>
          <p:cNvSpPr/>
          <p:nvPr/>
        </p:nvSpPr>
        <p:spPr>
          <a:xfrm>
            <a:off x="142075" y="2052210"/>
            <a:ext cx="1486304" cy="369332"/>
          </a:xfrm>
          <a:prstGeom prst="rect">
            <a:avLst/>
          </a:prstGeom>
          <a:noFill/>
          <a:ln>
            <a:noFill/>
          </a:ln>
        </p:spPr>
        <p:txBody>
          <a:bodyPr wrap="none" lIns="91440" tIns="45720" rIns="91440" bIns="45720">
            <a:spAutoFit/>
          </a:bodyPr>
          <a:lstStyle/>
          <a:p>
            <a:pPr algn="ctr"/>
            <a:r>
              <a:rPr lang="en-US" b="1" dirty="0">
                <a:ln w="9525">
                  <a:solidFill>
                    <a:schemeClr val="bg1"/>
                  </a:solidFill>
                  <a:prstDash val="solid"/>
                </a:ln>
                <a:solidFill>
                  <a:schemeClr val="accent5"/>
                </a:solidFill>
                <a:latin typeface="Castellar" panose="020A0402060406010301" pitchFamily="18" charset="0"/>
              </a:rPr>
              <a:t>My Clubs</a:t>
            </a:r>
          </a:p>
        </p:txBody>
      </p:sp>
      <p:cxnSp>
        <p:nvCxnSpPr>
          <p:cNvPr id="34" name="Straight Connector 33">
            <a:extLst>
              <a:ext uri="{FF2B5EF4-FFF2-40B4-BE49-F238E27FC236}">
                <a16:creationId xmlns:a16="http://schemas.microsoft.com/office/drawing/2014/main" id="{FBBAA0DE-1C65-4FC6-B8C9-603BEB8D54BD}"/>
              </a:ext>
            </a:extLst>
          </p:cNvPr>
          <p:cNvCxnSpPr>
            <a:cxnSpLocks/>
          </p:cNvCxnSpPr>
          <p:nvPr/>
        </p:nvCxnSpPr>
        <p:spPr>
          <a:xfrm>
            <a:off x="0" y="3359150"/>
            <a:ext cx="1967562" cy="0"/>
          </a:xfrm>
          <a:prstGeom prst="line">
            <a:avLst/>
          </a:prstGeom>
        </p:spPr>
        <p:style>
          <a:lnRef idx="1">
            <a:schemeClr val="dk1"/>
          </a:lnRef>
          <a:fillRef idx="0">
            <a:schemeClr val="dk1"/>
          </a:fillRef>
          <a:effectRef idx="0">
            <a:schemeClr val="dk1"/>
          </a:effectRef>
          <a:fontRef idx="minor">
            <a:schemeClr val="tx1"/>
          </a:fontRef>
        </p:style>
      </p:cxnSp>
      <p:sp>
        <p:nvSpPr>
          <p:cNvPr id="59" name="Rectangle 58">
            <a:extLst>
              <a:ext uri="{FF2B5EF4-FFF2-40B4-BE49-F238E27FC236}">
                <a16:creationId xmlns:a16="http://schemas.microsoft.com/office/drawing/2014/main" id="{86474350-C9DD-4290-8AF2-72FCAE0494C3}"/>
              </a:ext>
            </a:extLst>
          </p:cNvPr>
          <p:cNvSpPr/>
          <p:nvPr/>
        </p:nvSpPr>
        <p:spPr>
          <a:xfrm>
            <a:off x="11264" y="3440034"/>
            <a:ext cx="1863974" cy="2862322"/>
          </a:xfrm>
          <a:prstGeom prst="rect">
            <a:avLst/>
          </a:prstGeom>
        </p:spPr>
        <p:txBody>
          <a:bodyPr wrap="square">
            <a:spAutoFit/>
          </a:bodyPr>
          <a:lstStyle/>
          <a:p>
            <a:r>
              <a:rPr lang="en-US" sz="2000" b="1" dirty="0"/>
              <a:t>BUILD TEAM MEETINGS</a:t>
            </a:r>
            <a:r>
              <a:rPr lang="en-US" sz="2000" dirty="0"/>
              <a:t>: </a:t>
            </a:r>
          </a:p>
          <a:p>
            <a:r>
              <a:rPr lang="en-US" sz="2000" i="1" dirty="0"/>
              <a:t>Date  </a:t>
            </a:r>
            <a:r>
              <a:rPr lang="en-US" sz="2000" dirty="0"/>
              <a:t> MWF</a:t>
            </a:r>
          </a:p>
          <a:p>
            <a:r>
              <a:rPr lang="en-US" sz="2000" i="1" dirty="0"/>
              <a:t>Time</a:t>
            </a:r>
            <a:r>
              <a:rPr lang="en-US" sz="2000" dirty="0"/>
              <a:t> 4:00pm</a:t>
            </a:r>
          </a:p>
          <a:p>
            <a:endParaRPr lang="en-US" sz="2000" dirty="0"/>
          </a:p>
          <a:p>
            <a:r>
              <a:rPr lang="en-US" sz="2000" b="1" dirty="0"/>
              <a:t>NEXT MONTHLY MEETING</a:t>
            </a:r>
            <a:r>
              <a:rPr lang="en-US" sz="2000" dirty="0"/>
              <a:t>:</a:t>
            </a:r>
          </a:p>
          <a:p>
            <a:r>
              <a:rPr lang="en-US" sz="2000" i="1" dirty="0"/>
              <a:t>Date  6/2/</a:t>
            </a:r>
            <a:r>
              <a:rPr lang="en-US" sz="2000" dirty="0"/>
              <a:t>2017 </a:t>
            </a:r>
          </a:p>
          <a:p>
            <a:r>
              <a:rPr lang="en-US" sz="2000" i="1" dirty="0"/>
              <a:t>Time </a:t>
            </a:r>
            <a:r>
              <a:rPr lang="en-US" sz="2000" dirty="0"/>
              <a:t> 6:00pm</a:t>
            </a:r>
          </a:p>
        </p:txBody>
      </p:sp>
      <p:sp>
        <p:nvSpPr>
          <p:cNvPr id="38" name="TextBox 37">
            <a:extLst>
              <a:ext uri="{FF2B5EF4-FFF2-40B4-BE49-F238E27FC236}">
                <a16:creationId xmlns:a16="http://schemas.microsoft.com/office/drawing/2014/main" id="{2D03F812-818A-4B69-A594-502272D73301}"/>
              </a:ext>
            </a:extLst>
          </p:cNvPr>
          <p:cNvSpPr txBox="1"/>
          <p:nvPr/>
        </p:nvSpPr>
        <p:spPr>
          <a:xfrm>
            <a:off x="19454" y="7746094"/>
            <a:ext cx="1783824" cy="553998"/>
          </a:xfrm>
          <a:prstGeom prst="rect">
            <a:avLst/>
          </a:prstGeom>
          <a:noFill/>
        </p:spPr>
        <p:txBody>
          <a:bodyPr wrap="square" rtlCol="0">
            <a:spAutoFit/>
          </a:bodyPr>
          <a:lstStyle/>
          <a:p>
            <a:r>
              <a:rPr lang="en-US" sz="1500" b="1" dirty="0"/>
              <a:t>Welcomed Majors</a:t>
            </a:r>
            <a:r>
              <a:rPr lang="en-US" sz="1500" dirty="0"/>
              <a:t>:</a:t>
            </a:r>
          </a:p>
          <a:p>
            <a:r>
              <a:rPr lang="en-US" sz="1500" dirty="0"/>
              <a:t>All Majors</a:t>
            </a:r>
          </a:p>
        </p:txBody>
      </p:sp>
      <p:sp>
        <p:nvSpPr>
          <p:cNvPr id="67" name="TextBox 66">
            <a:extLst>
              <a:ext uri="{FF2B5EF4-FFF2-40B4-BE49-F238E27FC236}">
                <a16:creationId xmlns:a16="http://schemas.microsoft.com/office/drawing/2014/main" id="{21DC3B6A-914C-46FC-8954-A1EA4870BCC5}"/>
              </a:ext>
            </a:extLst>
          </p:cNvPr>
          <p:cNvSpPr txBox="1"/>
          <p:nvPr/>
        </p:nvSpPr>
        <p:spPr>
          <a:xfrm>
            <a:off x="5524" y="8270910"/>
            <a:ext cx="2198171" cy="1292662"/>
          </a:xfrm>
          <a:prstGeom prst="rect">
            <a:avLst/>
          </a:prstGeom>
          <a:noFill/>
        </p:spPr>
        <p:txBody>
          <a:bodyPr wrap="square" rtlCol="0">
            <a:spAutoFit/>
          </a:bodyPr>
          <a:lstStyle/>
          <a:p>
            <a:r>
              <a:rPr lang="en-US" sz="1500" b="1" dirty="0"/>
              <a:t>Major Percentage:    </a:t>
            </a:r>
            <a:r>
              <a:rPr lang="en-US" sz="1500" i="1" dirty="0"/>
              <a:t>Mech Engineering : 98%</a:t>
            </a:r>
          </a:p>
          <a:p>
            <a:r>
              <a:rPr lang="en-US" sz="1500" i="1" dirty="0"/>
              <a:t>Civil Engineering: 1%</a:t>
            </a:r>
          </a:p>
          <a:p>
            <a:r>
              <a:rPr lang="en-US" sz="1500" i="1" dirty="0"/>
              <a:t>Undeclared: 1%</a:t>
            </a:r>
          </a:p>
          <a:p>
            <a:r>
              <a:rPr lang="en-US" dirty="0"/>
              <a:t> </a:t>
            </a:r>
          </a:p>
        </p:txBody>
      </p:sp>
      <p:sp>
        <p:nvSpPr>
          <p:cNvPr id="68" name="TextBox 67">
            <a:extLst>
              <a:ext uri="{FF2B5EF4-FFF2-40B4-BE49-F238E27FC236}">
                <a16:creationId xmlns:a16="http://schemas.microsoft.com/office/drawing/2014/main" id="{F0B5498D-DEBA-4934-BED7-E125BB4B7639}"/>
              </a:ext>
            </a:extLst>
          </p:cNvPr>
          <p:cNvSpPr txBox="1"/>
          <p:nvPr/>
        </p:nvSpPr>
        <p:spPr>
          <a:xfrm>
            <a:off x="419871" y="7394857"/>
            <a:ext cx="868742" cy="400110"/>
          </a:xfrm>
          <a:prstGeom prst="rect">
            <a:avLst/>
          </a:prstGeom>
          <a:noFill/>
        </p:spPr>
        <p:txBody>
          <a:bodyPr wrap="square" rtlCol="0">
            <a:spAutoFit/>
          </a:bodyPr>
          <a:lstStyle/>
          <a:p>
            <a:r>
              <a:rPr lang="en-US" sz="2000" b="1" dirty="0"/>
              <a:t>FACTS</a:t>
            </a:r>
            <a:endParaRPr lang="en-US" sz="2000" dirty="0"/>
          </a:p>
        </p:txBody>
      </p:sp>
      <p:sp>
        <p:nvSpPr>
          <p:cNvPr id="69" name="TextBox 68">
            <a:extLst>
              <a:ext uri="{FF2B5EF4-FFF2-40B4-BE49-F238E27FC236}">
                <a16:creationId xmlns:a16="http://schemas.microsoft.com/office/drawing/2014/main" id="{EF93A62B-0727-4319-BD6D-6C3FBF43215E}"/>
              </a:ext>
            </a:extLst>
          </p:cNvPr>
          <p:cNvSpPr txBox="1"/>
          <p:nvPr/>
        </p:nvSpPr>
        <p:spPr>
          <a:xfrm>
            <a:off x="5524" y="9310852"/>
            <a:ext cx="2198171" cy="1061829"/>
          </a:xfrm>
          <a:prstGeom prst="rect">
            <a:avLst/>
          </a:prstGeom>
          <a:noFill/>
        </p:spPr>
        <p:txBody>
          <a:bodyPr wrap="square" rtlCol="0">
            <a:spAutoFit/>
          </a:bodyPr>
          <a:lstStyle/>
          <a:p>
            <a:r>
              <a:rPr lang="en-US" sz="1500" b="1" dirty="0"/>
              <a:t>Majors Seeking:</a:t>
            </a:r>
          </a:p>
          <a:p>
            <a:r>
              <a:rPr lang="en-US" sz="1500" i="1" dirty="0"/>
              <a:t>Mechanical Engineers</a:t>
            </a:r>
          </a:p>
          <a:p>
            <a:r>
              <a:rPr lang="en-US" sz="1500" i="1" dirty="0"/>
              <a:t>Electrical Engineers</a:t>
            </a:r>
          </a:p>
          <a:p>
            <a:r>
              <a:rPr lang="en-US" dirty="0"/>
              <a:t> </a:t>
            </a:r>
          </a:p>
        </p:txBody>
      </p:sp>
      <p:pic>
        <p:nvPicPr>
          <p:cNvPr id="33" name="Graphic 32" descr="Thumbs Up Sign">
            <a:extLst>
              <a:ext uri="{FF2B5EF4-FFF2-40B4-BE49-F238E27FC236}">
                <a16:creationId xmlns:a16="http://schemas.microsoft.com/office/drawing/2014/main" id="{1CF3F5F4-2649-432A-BF12-06C6E357CA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24654" y="8696100"/>
            <a:ext cx="292052" cy="292052"/>
          </a:xfrm>
          <a:prstGeom prst="rect">
            <a:avLst/>
          </a:prstGeom>
        </p:spPr>
      </p:pic>
      <p:sp>
        <p:nvSpPr>
          <p:cNvPr id="35" name="TextBox 34">
            <a:extLst>
              <a:ext uri="{FF2B5EF4-FFF2-40B4-BE49-F238E27FC236}">
                <a16:creationId xmlns:a16="http://schemas.microsoft.com/office/drawing/2014/main" id="{23C1EC7D-6122-4D4A-8F42-F709F4AA5BD2}"/>
              </a:ext>
            </a:extLst>
          </p:cNvPr>
          <p:cNvSpPr txBox="1"/>
          <p:nvPr/>
        </p:nvSpPr>
        <p:spPr>
          <a:xfrm>
            <a:off x="10254626" y="8696100"/>
            <a:ext cx="1166302" cy="369332"/>
          </a:xfrm>
          <a:prstGeom prst="rect">
            <a:avLst/>
          </a:prstGeom>
          <a:noFill/>
        </p:spPr>
        <p:txBody>
          <a:bodyPr wrap="square" rtlCol="0">
            <a:spAutoFit/>
          </a:bodyPr>
          <a:lstStyle/>
          <a:p>
            <a:r>
              <a:rPr lang="en-US" dirty="0">
                <a:solidFill>
                  <a:schemeClr val="bg1"/>
                </a:solidFill>
              </a:rPr>
              <a:t>1600 pts</a:t>
            </a:r>
          </a:p>
        </p:txBody>
      </p:sp>
      <p:pic>
        <p:nvPicPr>
          <p:cNvPr id="2" name="Picture 1">
            <a:extLst>
              <a:ext uri="{FF2B5EF4-FFF2-40B4-BE49-F238E27FC236}">
                <a16:creationId xmlns:a16="http://schemas.microsoft.com/office/drawing/2014/main" id="{36ABD79A-D9EB-42E8-90CB-D8F4B90F3795}"/>
              </a:ext>
            </a:extLst>
          </p:cNvPr>
          <p:cNvPicPr>
            <a:picLocks noChangeAspect="1"/>
          </p:cNvPicPr>
          <p:nvPr/>
        </p:nvPicPr>
        <p:blipFill>
          <a:blip r:embed="rId5"/>
          <a:stretch>
            <a:fillRect/>
          </a:stretch>
        </p:blipFill>
        <p:spPr>
          <a:xfrm>
            <a:off x="2275655" y="3138078"/>
            <a:ext cx="9298286" cy="53133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45F5F7E1-B802-4F40-A9BF-73098BD91DF8}"/>
              </a:ext>
            </a:extLst>
          </p:cNvPr>
          <p:cNvPicPr>
            <a:picLocks noChangeAspect="1"/>
          </p:cNvPicPr>
          <p:nvPr/>
        </p:nvPicPr>
        <p:blipFill>
          <a:blip r:embed="rId6"/>
          <a:stretch>
            <a:fillRect/>
          </a:stretch>
        </p:blipFill>
        <p:spPr>
          <a:xfrm>
            <a:off x="2275655" y="13450900"/>
            <a:ext cx="9169043" cy="5155926"/>
          </a:xfrm>
          <a:prstGeom prst="rect">
            <a:avLst/>
          </a:prstGeom>
        </p:spPr>
      </p:pic>
      <p:pic>
        <p:nvPicPr>
          <p:cNvPr id="13" name="Picture 12">
            <a:extLst>
              <a:ext uri="{FF2B5EF4-FFF2-40B4-BE49-F238E27FC236}">
                <a16:creationId xmlns:a16="http://schemas.microsoft.com/office/drawing/2014/main" id="{F43754CF-4A0E-42E3-9E48-626820AEBD58}"/>
              </a:ext>
            </a:extLst>
          </p:cNvPr>
          <p:cNvPicPr>
            <a:picLocks noChangeAspect="1"/>
          </p:cNvPicPr>
          <p:nvPr/>
        </p:nvPicPr>
        <p:blipFill>
          <a:blip r:embed="rId7"/>
          <a:stretch>
            <a:fillRect/>
          </a:stretch>
        </p:blipFill>
        <p:spPr>
          <a:xfrm>
            <a:off x="2112671" y="8647864"/>
            <a:ext cx="1090000" cy="755945"/>
          </a:xfrm>
          <a:prstGeom prst="rect">
            <a:avLst/>
          </a:prstGeom>
        </p:spPr>
      </p:pic>
      <p:sp>
        <p:nvSpPr>
          <p:cNvPr id="50" name="TextBox 49">
            <a:extLst>
              <a:ext uri="{FF2B5EF4-FFF2-40B4-BE49-F238E27FC236}">
                <a16:creationId xmlns:a16="http://schemas.microsoft.com/office/drawing/2014/main" id="{A66B6095-9B05-44E3-A8CD-610D974EC6B4}"/>
              </a:ext>
            </a:extLst>
          </p:cNvPr>
          <p:cNvSpPr txBox="1"/>
          <p:nvPr/>
        </p:nvSpPr>
        <p:spPr>
          <a:xfrm>
            <a:off x="3259540" y="2523604"/>
            <a:ext cx="9704135" cy="646331"/>
          </a:xfrm>
          <a:prstGeom prst="rect">
            <a:avLst/>
          </a:prstGeom>
          <a:noFill/>
        </p:spPr>
        <p:txBody>
          <a:bodyPr wrap="square" rtlCol="0">
            <a:spAutoFit/>
          </a:bodyPr>
          <a:lstStyle/>
          <a:p>
            <a:r>
              <a:rPr lang="en-US" sz="3600" b="1" dirty="0">
                <a:solidFill>
                  <a:schemeClr val="accent4">
                    <a:lumMod val="60000"/>
                    <a:lumOff val="40000"/>
                  </a:schemeClr>
                </a:solidFill>
              </a:rPr>
              <a:t>Massachusetts Institute of Technology</a:t>
            </a:r>
          </a:p>
        </p:txBody>
      </p:sp>
      <p:sp>
        <p:nvSpPr>
          <p:cNvPr id="14" name="Rectangle 13">
            <a:extLst>
              <a:ext uri="{FF2B5EF4-FFF2-40B4-BE49-F238E27FC236}">
                <a16:creationId xmlns:a16="http://schemas.microsoft.com/office/drawing/2014/main" id="{6EB2B94E-8AFD-410A-BBC8-78E8158AB282}"/>
              </a:ext>
            </a:extLst>
          </p:cNvPr>
          <p:cNvSpPr/>
          <p:nvPr/>
        </p:nvSpPr>
        <p:spPr>
          <a:xfrm>
            <a:off x="2203695" y="2283898"/>
            <a:ext cx="9370246" cy="80214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1" name="TextBox 50">
            <a:extLst>
              <a:ext uri="{FF2B5EF4-FFF2-40B4-BE49-F238E27FC236}">
                <a16:creationId xmlns:a16="http://schemas.microsoft.com/office/drawing/2014/main" id="{87763931-7F20-4EE8-8358-3D640AA7667A}"/>
              </a:ext>
            </a:extLst>
          </p:cNvPr>
          <p:cNvSpPr txBox="1"/>
          <p:nvPr/>
        </p:nvSpPr>
        <p:spPr>
          <a:xfrm>
            <a:off x="9871409" y="9616734"/>
            <a:ext cx="1769447" cy="738664"/>
          </a:xfrm>
          <a:prstGeom prst="rect">
            <a:avLst/>
          </a:prstGeom>
          <a:noFill/>
        </p:spPr>
        <p:txBody>
          <a:bodyPr wrap="square" rtlCol="0">
            <a:spAutoFit/>
          </a:bodyPr>
          <a:lstStyle/>
          <a:p>
            <a:r>
              <a:rPr lang="en-US" sz="2400" b="1" i="1" dirty="0">
                <a:solidFill>
                  <a:schemeClr val="bg1"/>
                </a:solidFill>
              </a:rPr>
              <a:t>Comments</a:t>
            </a:r>
            <a:endParaRPr lang="en-US" sz="2400" i="1" dirty="0">
              <a:solidFill>
                <a:schemeClr val="bg1"/>
              </a:solidFill>
            </a:endParaRPr>
          </a:p>
          <a:p>
            <a:r>
              <a:rPr lang="en-US" dirty="0"/>
              <a:t> </a:t>
            </a:r>
          </a:p>
        </p:txBody>
      </p:sp>
      <p:sp>
        <p:nvSpPr>
          <p:cNvPr id="18" name="Rectangle 17">
            <a:extLst>
              <a:ext uri="{FF2B5EF4-FFF2-40B4-BE49-F238E27FC236}">
                <a16:creationId xmlns:a16="http://schemas.microsoft.com/office/drawing/2014/main" id="{B931A74F-BAB6-4344-9AB0-9CA97AB02C89}"/>
              </a:ext>
            </a:extLst>
          </p:cNvPr>
          <p:cNvSpPr/>
          <p:nvPr/>
        </p:nvSpPr>
        <p:spPr>
          <a:xfrm>
            <a:off x="2151527" y="9847864"/>
            <a:ext cx="7555147" cy="131881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9CD8448F-45C1-460E-89D0-88244335CCDB}"/>
              </a:ext>
            </a:extLst>
          </p:cNvPr>
          <p:cNvSpPr txBox="1"/>
          <p:nvPr/>
        </p:nvSpPr>
        <p:spPr>
          <a:xfrm>
            <a:off x="3276528" y="8951092"/>
            <a:ext cx="7245105" cy="369332"/>
          </a:xfrm>
          <a:prstGeom prst="rect">
            <a:avLst/>
          </a:prstGeom>
          <a:noFill/>
        </p:spPr>
        <p:txBody>
          <a:bodyPr wrap="square" rtlCol="0">
            <a:spAutoFit/>
          </a:bodyPr>
          <a:lstStyle/>
          <a:p>
            <a:r>
              <a:rPr lang="en-US" dirty="0">
                <a:solidFill>
                  <a:schemeClr val="bg1"/>
                </a:solidFill>
              </a:rPr>
              <a:t>I can’t believe we took 1</a:t>
            </a:r>
            <a:r>
              <a:rPr lang="en-US" baseline="30000" dirty="0">
                <a:solidFill>
                  <a:schemeClr val="bg1"/>
                </a:solidFill>
              </a:rPr>
              <a:t>st</a:t>
            </a:r>
            <a:r>
              <a:rPr lang="en-US" dirty="0">
                <a:solidFill>
                  <a:schemeClr val="bg1"/>
                </a:solidFill>
              </a:rPr>
              <a:t> place!! </a:t>
            </a:r>
          </a:p>
        </p:txBody>
      </p:sp>
      <p:sp>
        <p:nvSpPr>
          <p:cNvPr id="12" name="TextBox 11">
            <a:extLst>
              <a:ext uri="{FF2B5EF4-FFF2-40B4-BE49-F238E27FC236}">
                <a16:creationId xmlns:a16="http://schemas.microsoft.com/office/drawing/2014/main" id="{B5A22931-6CDF-4E16-8AEA-881B2491BAEF}"/>
              </a:ext>
            </a:extLst>
          </p:cNvPr>
          <p:cNvSpPr txBox="1"/>
          <p:nvPr/>
        </p:nvSpPr>
        <p:spPr>
          <a:xfrm>
            <a:off x="2706551" y="8403712"/>
            <a:ext cx="7026346" cy="584775"/>
          </a:xfrm>
          <a:prstGeom prst="rect">
            <a:avLst/>
          </a:prstGeom>
          <a:noFill/>
        </p:spPr>
        <p:txBody>
          <a:bodyPr wrap="square" rtlCol="0">
            <a:spAutoFit/>
          </a:bodyPr>
          <a:lstStyle/>
          <a:p>
            <a:r>
              <a:rPr lang="en-US" sz="3200" b="1" dirty="0">
                <a:solidFill>
                  <a:schemeClr val="accent1">
                    <a:lumMod val="60000"/>
                    <a:lumOff val="40000"/>
                  </a:schemeClr>
                </a:solidFill>
              </a:rPr>
              <a:t>      </a:t>
            </a:r>
            <a:r>
              <a:rPr lang="en-US" sz="3200" b="1" u="sng" dirty="0">
                <a:solidFill>
                  <a:schemeClr val="accent1">
                    <a:lumMod val="60000"/>
                    <a:lumOff val="40000"/>
                  </a:schemeClr>
                </a:solidFill>
              </a:rPr>
              <a:t>What Happens at an MIT Hackathon</a:t>
            </a:r>
          </a:p>
        </p:txBody>
      </p:sp>
      <p:sp>
        <p:nvSpPr>
          <p:cNvPr id="19" name="Rectangle 18">
            <a:extLst>
              <a:ext uri="{FF2B5EF4-FFF2-40B4-BE49-F238E27FC236}">
                <a16:creationId xmlns:a16="http://schemas.microsoft.com/office/drawing/2014/main" id="{4C848245-7498-4C78-A5A9-C8F38C8DFDC2}"/>
              </a:ext>
            </a:extLst>
          </p:cNvPr>
          <p:cNvSpPr/>
          <p:nvPr/>
        </p:nvSpPr>
        <p:spPr>
          <a:xfrm>
            <a:off x="9706674" y="8503424"/>
            <a:ext cx="1867268" cy="26698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BCC51FEB-AE63-4B3C-902E-8D7F10F41D83}"/>
              </a:ext>
            </a:extLst>
          </p:cNvPr>
          <p:cNvCxnSpPr/>
          <p:nvPr/>
        </p:nvCxnSpPr>
        <p:spPr>
          <a:xfrm>
            <a:off x="9706674" y="9349724"/>
            <a:ext cx="1867267" cy="0"/>
          </a:xfrm>
          <a:prstGeom prst="line">
            <a:avLst/>
          </a:prstGeom>
        </p:spPr>
        <p:style>
          <a:lnRef idx="1">
            <a:schemeClr val="dk1"/>
          </a:lnRef>
          <a:fillRef idx="0">
            <a:schemeClr val="dk1"/>
          </a:fillRef>
          <a:effectRef idx="0">
            <a:schemeClr val="dk1"/>
          </a:effectRef>
          <a:fontRef idx="minor">
            <a:schemeClr val="tx1"/>
          </a:fontRef>
        </p:style>
      </p:cxnSp>
      <p:sp>
        <p:nvSpPr>
          <p:cNvPr id="60" name="TextBox 59">
            <a:extLst>
              <a:ext uri="{FF2B5EF4-FFF2-40B4-BE49-F238E27FC236}">
                <a16:creationId xmlns:a16="http://schemas.microsoft.com/office/drawing/2014/main" id="{1CF16527-550C-4546-8743-FF809E487DEE}"/>
              </a:ext>
            </a:extLst>
          </p:cNvPr>
          <p:cNvSpPr txBox="1"/>
          <p:nvPr/>
        </p:nvSpPr>
        <p:spPr>
          <a:xfrm>
            <a:off x="2151527" y="9874348"/>
            <a:ext cx="7245105" cy="738664"/>
          </a:xfrm>
          <a:prstGeom prst="rect">
            <a:avLst/>
          </a:prstGeom>
          <a:noFill/>
        </p:spPr>
        <p:txBody>
          <a:bodyPr wrap="square" rtlCol="0">
            <a:spAutoFit/>
          </a:bodyPr>
          <a:lstStyle/>
          <a:p>
            <a:r>
              <a:rPr lang="en-US" sz="2400" b="1" i="1" dirty="0">
                <a:solidFill>
                  <a:schemeClr val="bg2">
                    <a:lumMod val="75000"/>
                  </a:schemeClr>
                </a:solidFill>
              </a:rPr>
              <a:t>Write a comment…</a:t>
            </a:r>
            <a:endParaRPr lang="en-US" sz="2400" i="1" dirty="0">
              <a:solidFill>
                <a:schemeClr val="bg2">
                  <a:lumMod val="75000"/>
                </a:schemeClr>
              </a:solidFill>
            </a:endParaRPr>
          </a:p>
          <a:p>
            <a:r>
              <a:rPr lang="en-US" dirty="0"/>
              <a:t> </a:t>
            </a:r>
          </a:p>
        </p:txBody>
      </p:sp>
      <p:sp>
        <p:nvSpPr>
          <p:cNvPr id="65" name="TextBox 64">
            <a:extLst>
              <a:ext uri="{FF2B5EF4-FFF2-40B4-BE49-F238E27FC236}">
                <a16:creationId xmlns:a16="http://schemas.microsoft.com/office/drawing/2014/main" id="{6BE763BF-1969-4D16-8BE9-F6E2B0A43561}"/>
              </a:ext>
            </a:extLst>
          </p:cNvPr>
          <p:cNvSpPr txBox="1"/>
          <p:nvPr/>
        </p:nvSpPr>
        <p:spPr>
          <a:xfrm>
            <a:off x="3628402" y="12499757"/>
            <a:ext cx="6511162" cy="646331"/>
          </a:xfrm>
          <a:prstGeom prst="rect">
            <a:avLst/>
          </a:prstGeom>
          <a:noFill/>
        </p:spPr>
        <p:txBody>
          <a:bodyPr wrap="square" rtlCol="0">
            <a:spAutoFit/>
          </a:bodyPr>
          <a:lstStyle/>
          <a:p>
            <a:r>
              <a:rPr lang="en-US" sz="3600" b="1" dirty="0">
                <a:ln w="22225">
                  <a:solidFill>
                    <a:schemeClr val="accent2"/>
                  </a:solidFill>
                  <a:prstDash val="solid"/>
                </a:ln>
                <a:solidFill>
                  <a:schemeClr val="accent2">
                    <a:lumMod val="40000"/>
                    <a:lumOff val="60000"/>
                  </a:schemeClr>
                </a:solidFill>
              </a:rPr>
              <a:t>University of Missouri-Columbia</a:t>
            </a:r>
          </a:p>
        </p:txBody>
      </p:sp>
      <p:sp>
        <p:nvSpPr>
          <p:cNvPr id="78" name="Rectangle 77">
            <a:extLst>
              <a:ext uri="{FF2B5EF4-FFF2-40B4-BE49-F238E27FC236}">
                <a16:creationId xmlns:a16="http://schemas.microsoft.com/office/drawing/2014/main" id="{C1588671-259C-42ED-9968-1593C382954A}"/>
              </a:ext>
            </a:extLst>
          </p:cNvPr>
          <p:cNvSpPr/>
          <p:nvPr/>
        </p:nvSpPr>
        <p:spPr>
          <a:xfrm>
            <a:off x="2153738" y="12239074"/>
            <a:ext cx="9370246" cy="1148276"/>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0" name="Rectangle 79">
            <a:extLst>
              <a:ext uri="{FF2B5EF4-FFF2-40B4-BE49-F238E27FC236}">
                <a16:creationId xmlns:a16="http://schemas.microsoft.com/office/drawing/2014/main" id="{56267522-0557-4DB2-AD81-769D91482148}"/>
              </a:ext>
            </a:extLst>
          </p:cNvPr>
          <p:cNvSpPr/>
          <p:nvPr/>
        </p:nvSpPr>
        <p:spPr>
          <a:xfrm>
            <a:off x="2203695" y="20023039"/>
            <a:ext cx="7686341" cy="131881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808EBBE6-7D3A-4A3A-B530-E74FF91AB3B5}"/>
              </a:ext>
            </a:extLst>
          </p:cNvPr>
          <p:cNvSpPr txBox="1"/>
          <p:nvPr/>
        </p:nvSpPr>
        <p:spPr>
          <a:xfrm>
            <a:off x="3614055" y="19319147"/>
            <a:ext cx="6238640" cy="671802"/>
          </a:xfrm>
          <a:prstGeom prst="rect">
            <a:avLst/>
          </a:prstGeom>
          <a:noFill/>
        </p:spPr>
        <p:txBody>
          <a:bodyPr wrap="square" rtlCol="0">
            <a:spAutoFit/>
          </a:bodyPr>
          <a:lstStyle/>
          <a:p>
            <a:r>
              <a:rPr lang="en-US" dirty="0">
                <a:solidFill>
                  <a:schemeClr val="bg1"/>
                </a:solidFill>
              </a:rPr>
              <a:t>We created a robotic arm that can climb trees, chop wood, and do kick flips on a tech deck!</a:t>
            </a:r>
          </a:p>
        </p:txBody>
      </p:sp>
      <p:sp>
        <p:nvSpPr>
          <p:cNvPr id="83" name="Rectangle 82">
            <a:extLst>
              <a:ext uri="{FF2B5EF4-FFF2-40B4-BE49-F238E27FC236}">
                <a16:creationId xmlns:a16="http://schemas.microsoft.com/office/drawing/2014/main" id="{D88DA11D-5079-44A7-A4F8-1E53CC6440C5}"/>
              </a:ext>
            </a:extLst>
          </p:cNvPr>
          <p:cNvSpPr/>
          <p:nvPr/>
        </p:nvSpPr>
        <p:spPr>
          <a:xfrm>
            <a:off x="9890036" y="18678599"/>
            <a:ext cx="1867268" cy="26698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4B3AB36E-C6CF-4352-8306-F54B61B119B9}"/>
              </a:ext>
            </a:extLst>
          </p:cNvPr>
          <p:cNvCxnSpPr/>
          <p:nvPr/>
        </p:nvCxnSpPr>
        <p:spPr>
          <a:xfrm>
            <a:off x="9890036" y="19524899"/>
            <a:ext cx="1867267" cy="0"/>
          </a:xfrm>
          <a:prstGeom prst="line">
            <a:avLst/>
          </a:prstGeom>
        </p:spPr>
        <p:style>
          <a:lnRef idx="1">
            <a:schemeClr val="dk1"/>
          </a:lnRef>
          <a:fillRef idx="0">
            <a:schemeClr val="dk1"/>
          </a:fillRef>
          <a:effectRef idx="0">
            <a:schemeClr val="dk1"/>
          </a:effectRef>
          <a:fontRef idx="minor">
            <a:schemeClr val="tx1"/>
          </a:fontRef>
        </p:style>
      </p:cxnSp>
      <p:sp>
        <p:nvSpPr>
          <p:cNvPr id="85" name="TextBox 84">
            <a:extLst>
              <a:ext uri="{FF2B5EF4-FFF2-40B4-BE49-F238E27FC236}">
                <a16:creationId xmlns:a16="http://schemas.microsoft.com/office/drawing/2014/main" id="{090CA71E-A0FD-4BA1-B41E-45BCB97F94E3}"/>
              </a:ext>
            </a:extLst>
          </p:cNvPr>
          <p:cNvSpPr txBox="1"/>
          <p:nvPr/>
        </p:nvSpPr>
        <p:spPr>
          <a:xfrm>
            <a:off x="2334889" y="20049523"/>
            <a:ext cx="7245105" cy="738664"/>
          </a:xfrm>
          <a:prstGeom prst="rect">
            <a:avLst/>
          </a:prstGeom>
          <a:noFill/>
        </p:spPr>
        <p:txBody>
          <a:bodyPr wrap="square" rtlCol="0">
            <a:spAutoFit/>
          </a:bodyPr>
          <a:lstStyle/>
          <a:p>
            <a:r>
              <a:rPr lang="en-US" sz="2400" b="1" i="1" dirty="0">
                <a:solidFill>
                  <a:schemeClr val="bg2">
                    <a:lumMod val="75000"/>
                  </a:schemeClr>
                </a:solidFill>
              </a:rPr>
              <a:t>Write a comment…</a:t>
            </a:r>
            <a:endParaRPr lang="en-US" sz="2400" i="1" dirty="0">
              <a:solidFill>
                <a:schemeClr val="bg2">
                  <a:lumMod val="75000"/>
                </a:schemeClr>
              </a:solidFill>
            </a:endParaRPr>
          </a:p>
          <a:p>
            <a:r>
              <a:rPr lang="en-US" dirty="0"/>
              <a:t> </a:t>
            </a:r>
          </a:p>
        </p:txBody>
      </p:sp>
      <p:sp>
        <p:nvSpPr>
          <p:cNvPr id="90" name="TextBox 89">
            <a:extLst>
              <a:ext uri="{FF2B5EF4-FFF2-40B4-BE49-F238E27FC236}">
                <a16:creationId xmlns:a16="http://schemas.microsoft.com/office/drawing/2014/main" id="{E8CD4BE7-074C-457A-8599-19135808D013}"/>
              </a:ext>
            </a:extLst>
          </p:cNvPr>
          <p:cNvSpPr txBox="1"/>
          <p:nvPr/>
        </p:nvSpPr>
        <p:spPr>
          <a:xfrm>
            <a:off x="2834119" y="23007186"/>
            <a:ext cx="9704135" cy="646331"/>
          </a:xfrm>
          <a:prstGeom prst="rect">
            <a:avLst/>
          </a:prstGeom>
          <a:noFill/>
        </p:spPr>
        <p:txBody>
          <a:bodyPr wrap="square" rtlCol="0">
            <a:spAutoFit/>
          </a:bodyPr>
          <a:lstStyle/>
          <a:p>
            <a:r>
              <a:rPr lang="en-US" sz="3600" b="1" dirty="0">
                <a:solidFill>
                  <a:srgbClr val="FF0000"/>
                </a:solidFill>
              </a:rPr>
              <a:t>Massachusetts Institute of Technology</a:t>
            </a:r>
          </a:p>
        </p:txBody>
      </p:sp>
      <p:sp>
        <p:nvSpPr>
          <p:cNvPr id="91" name="Rectangle 90">
            <a:extLst>
              <a:ext uri="{FF2B5EF4-FFF2-40B4-BE49-F238E27FC236}">
                <a16:creationId xmlns:a16="http://schemas.microsoft.com/office/drawing/2014/main" id="{3ADA2D6F-6F0F-41FF-B92A-60B87C8A8C3D}"/>
              </a:ext>
            </a:extLst>
          </p:cNvPr>
          <p:cNvSpPr/>
          <p:nvPr/>
        </p:nvSpPr>
        <p:spPr>
          <a:xfrm>
            <a:off x="2131735" y="25329597"/>
            <a:ext cx="9370246" cy="80214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9" name="TextBox 98">
            <a:extLst>
              <a:ext uri="{FF2B5EF4-FFF2-40B4-BE49-F238E27FC236}">
                <a16:creationId xmlns:a16="http://schemas.microsoft.com/office/drawing/2014/main" id="{83A6977A-5ED2-4F02-9AF9-38266C283EAA}"/>
              </a:ext>
            </a:extLst>
          </p:cNvPr>
          <p:cNvSpPr txBox="1"/>
          <p:nvPr/>
        </p:nvSpPr>
        <p:spPr>
          <a:xfrm>
            <a:off x="2987138" y="18694954"/>
            <a:ext cx="5826430" cy="584775"/>
          </a:xfrm>
          <a:prstGeom prst="rect">
            <a:avLst/>
          </a:prstGeom>
          <a:noFill/>
        </p:spPr>
        <p:txBody>
          <a:bodyPr wrap="square" rtlCol="0">
            <a:spAutoFit/>
          </a:bodyPr>
          <a:lstStyle/>
          <a:p>
            <a:r>
              <a:rPr lang="en-US" sz="3200" b="1" dirty="0">
                <a:solidFill>
                  <a:schemeClr val="accent1">
                    <a:lumMod val="60000"/>
                    <a:lumOff val="40000"/>
                  </a:schemeClr>
                </a:solidFill>
              </a:rPr>
              <a:t>      </a:t>
            </a:r>
            <a:r>
              <a:rPr lang="en-US" sz="3200" b="1" u="sng" dirty="0">
                <a:solidFill>
                  <a:schemeClr val="accent1">
                    <a:lumMod val="60000"/>
                    <a:lumOff val="40000"/>
                  </a:schemeClr>
                </a:solidFill>
              </a:rPr>
              <a:t>3d Printing gets recognized!</a:t>
            </a:r>
          </a:p>
        </p:txBody>
      </p:sp>
      <p:pic>
        <p:nvPicPr>
          <p:cNvPr id="100" name="Picture 99">
            <a:extLst>
              <a:ext uri="{FF2B5EF4-FFF2-40B4-BE49-F238E27FC236}">
                <a16:creationId xmlns:a16="http://schemas.microsoft.com/office/drawing/2014/main" id="{FE391539-A703-4072-8ADC-B978D9CEFDEA}"/>
              </a:ext>
            </a:extLst>
          </p:cNvPr>
          <p:cNvPicPr>
            <a:picLocks noChangeAspect="1"/>
          </p:cNvPicPr>
          <p:nvPr/>
        </p:nvPicPr>
        <p:blipFill>
          <a:blip r:embed="rId8"/>
          <a:stretch>
            <a:fillRect/>
          </a:stretch>
        </p:blipFill>
        <p:spPr>
          <a:xfrm>
            <a:off x="2138059" y="18930924"/>
            <a:ext cx="1367006" cy="914355"/>
          </a:xfrm>
          <a:prstGeom prst="rect">
            <a:avLst/>
          </a:prstGeom>
        </p:spPr>
      </p:pic>
      <p:sp>
        <p:nvSpPr>
          <p:cNvPr id="106" name="Rectangle 105">
            <a:extLst>
              <a:ext uri="{FF2B5EF4-FFF2-40B4-BE49-F238E27FC236}">
                <a16:creationId xmlns:a16="http://schemas.microsoft.com/office/drawing/2014/main" id="{92E05518-28FC-4F93-8A53-F0B661BDC614}"/>
              </a:ext>
            </a:extLst>
          </p:cNvPr>
          <p:cNvSpPr/>
          <p:nvPr/>
        </p:nvSpPr>
        <p:spPr>
          <a:xfrm>
            <a:off x="2233024" y="22417113"/>
            <a:ext cx="9370246" cy="1148276"/>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8" name="Rectangle 107">
            <a:extLst>
              <a:ext uri="{FF2B5EF4-FFF2-40B4-BE49-F238E27FC236}">
                <a16:creationId xmlns:a16="http://schemas.microsoft.com/office/drawing/2014/main" id="{9F52752C-8FF6-404C-9F48-2E93A9062B74}"/>
              </a:ext>
            </a:extLst>
          </p:cNvPr>
          <p:cNvSpPr/>
          <p:nvPr/>
        </p:nvSpPr>
        <p:spPr>
          <a:xfrm>
            <a:off x="2282981" y="30201078"/>
            <a:ext cx="7686341" cy="131881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A8E5AE48-951C-4BFB-A2DC-06FA36775C51}"/>
              </a:ext>
            </a:extLst>
          </p:cNvPr>
          <p:cNvSpPr txBox="1"/>
          <p:nvPr/>
        </p:nvSpPr>
        <p:spPr>
          <a:xfrm>
            <a:off x="3693341" y="29497186"/>
            <a:ext cx="6238640" cy="671802"/>
          </a:xfrm>
          <a:prstGeom prst="rect">
            <a:avLst/>
          </a:prstGeom>
          <a:noFill/>
        </p:spPr>
        <p:txBody>
          <a:bodyPr wrap="square" rtlCol="0">
            <a:spAutoFit/>
          </a:bodyPr>
          <a:lstStyle/>
          <a:p>
            <a:r>
              <a:rPr lang="en-US" dirty="0">
                <a:solidFill>
                  <a:schemeClr val="bg1"/>
                </a:solidFill>
              </a:rPr>
              <a:t>We created a robotic arm that can climb trees, chop wood, and do kick flips on a tech deck!</a:t>
            </a:r>
          </a:p>
        </p:txBody>
      </p:sp>
      <p:sp>
        <p:nvSpPr>
          <p:cNvPr id="110" name="Rectangle 109">
            <a:extLst>
              <a:ext uri="{FF2B5EF4-FFF2-40B4-BE49-F238E27FC236}">
                <a16:creationId xmlns:a16="http://schemas.microsoft.com/office/drawing/2014/main" id="{196D72F3-BC4F-4442-AEFD-923A54A4DDB1}"/>
              </a:ext>
            </a:extLst>
          </p:cNvPr>
          <p:cNvSpPr/>
          <p:nvPr/>
        </p:nvSpPr>
        <p:spPr>
          <a:xfrm>
            <a:off x="9969322" y="28856638"/>
            <a:ext cx="1867268" cy="26698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Connector 110">
            <a:extLst>
              <a:ext uri="{FF2B5EF4-FFF2-40B4-BE49-F238E27FC236}">
                <a16:creationId xmlns:a16="http://schemas.microsoft.com/office/drawing/2014/main" id="{E590217F-B4EA-4859-BA43-A3565F108F33}"/>
              </a:ext>
            </a:extLst>
          </p:cNvPr>
          <p:cNvCxnSpPr/>
          <p:nvPr/>
        </p:nvCxnSpPr>
        <p:spPr>
          <a:xfrm>
            <a:off x="9969322" y="29702938"/>
            <a:ext cx="1867267" cy="0"/>
          </a:xfrm>
          <a:prstGeom prst="line">
            <a:avLst/>
          </a:prstGeom>
        </p:spPr>
        <p:style>
          <a:lnRef idx="1">
            <a:schemeClr val="dk1"/>
          </a:lnRef>
          <a:fillRef idx="0">
            <a:schemeClr val="dk1"/>
          </a:fillRef>
          <a:effectRef idx="0">
            <a:schemeClr val="dk1"/>
          </a:effectRef>
          <a:fontRef idx="minor">
            <a:schemeClr val="tx1"/>
          </a:fontRef>
        </p:style>
      </p:cxnSp>
      <p:sp>
        <p:nvSpPr>
          <p:cNvPr id="112" name="TextBox 111">
            <a:extLst>
              <a:ext uri="{FF2B5EF4-FFF2-40B4-BE49-F238E27FC236}">
                <a16:creationId xmlns:a16="http://schemas.microsoft.com/office/drawing/2014/main" id="{ED14B116-BBB1-48C8-A51C-979088CD2818}"/>
              </a:ext>
            </a:extLst>
          </p:cNvPr>
          <p:cNvSpPr txBox="1"/>
          <p:nvPr/>
        </p:nvSpPr>
        <p:spPr>
          <a:xfrm>
            <a:off x="2414175" y="30227562"/>
            <a:ext cx="7245105" cy="738664"/>
          </a:xfrm>
          <a:prstGeom prst="rect">
            <a:avLst/>
          </a:prstGeom>
          <a:noFill/>
        </p:spPr>
        <p:txBody>
          <a:bodyPr wrap="square" rtlCol="0">
            <a:spAutoFit/>
          </a:bodyPr>
          <a:lstStyle/>
          <a:p>
            <a:r>
              <a:rPr lang="en-US" sz="2400" b="1" i="1" dirty="0">
                <a:solidFill>
                  <a:schemeClr val="bg2">
                    <a:lumMod val="75000"/>
                  </a:schemeClr>
                </a:solidFill>
              </a:rPr>
              <a:t>Write a comment…</a:t>
            </a:r>
            <a:endParaRPr lang="en-US" sz="2400" i="1" dirty="0">
              <a:solidFill>
                <a:schemeClr val="bg2">
                  <a:lumMod val="75000"/>
                </a:schemeClr>
              </a:solidFill>
            </a:endParaRPr>
          </a:p>
          <a:p>
            <a:r>
              <a:rPr lang="en-US" dirty="0"/>
              <a:t> </a:t>
            </a:r>
          </a:p>
        </p:txBody>
      </p:sp>
      <p:sp>
        <p:nvSpPr>
          <p:cNvPr id="113" name="TextBox 112">
            <a:extLst>
              <a:ext uri="{FF2B5EF4-FFF2-40B4-BE49-F238E27FC236}">
                <a16:creationId xmlns:a16="http://schemas.microsoft.com/office/drawing/2014/main" id="{544BA8D2-B797-41AC-9BB0-FD36204E8AD8}"/>
              </a:ext>
            </a:extLst>
          </p:cNvPr>
          <p:cNvSpPr txBox="1"/>
          <p:nvPr/>
        </p:nvSpPr>
        <p:spPr>
          <a:xfrm>
            <a:off x="3672117" y="28961036"/>
            <a:ext cx="5826430" cy="584775"/>
          </a:xfrm>
          <a:prstGeom prst="rect">
            <a:avLst/>
          </a:prstGeom>
          <a:noFill/>
        </p:spPr>
        <p:txBody>
          <a:bodyPr wrap="square" rtlCol="0">
            <a:spAutoFit/>
          </a:bodyPr>
          <a:lstStyle/>
          <a:p>
            <a:r>
              <a:rPr lang="en-US" sz="3200" b="1" dirty="0">
                <a:solidFill>
                  <a:schemeClr val="accent1">
                    <a:lumMod val="60000"/>
                    <a:lumOff val="40000"/>
                  </a:schemeClr>
                </a:solidFill>
              </a:rPr>
              <a:t>Robotics are coming alive!</a:t>
            </a:r>
            <a:endParaRPr lang="en-US" sz="3200" b="1" u="sng" dirty="0">
              <a:solidFill>
                <a:schemeClr val="accent1">
                  <a:lumMod val="60000"/>
                  <a:lumOff val="40000"/>
                </a:schemeClr>
              </a:solidFill>
            </a:endParaRPr>
          </a:p>
        </p:txBody>
      </p:sp>
      <p:sp>
        <p:nvSpPr>
          <p:cNvPr id="115" name="Rectangle 114">
            <a:extLst>
              <a:ext uri="{FF2B5EF4-FFF2-40B4-BE49-F238E27FC236}">
                <a16:creationId xmlns:a16="http://schemas.microsoft.com/office/drawing/2014/main" id="{60D21495-9A3B-4784-9A8A-5909C7B798D5}"/>
              </a:ext>
            </a:extLst>
          </p:cNvPr>
          <p:cNvSpPr/>
          <p:nvPr/>
        </p:nvSpPr>
        <p:spPr>
          <a:xfrm>
            <a:off x="2065006" y="35428078"/>
            <a:ext cx="9370246" cy="80214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16" name="Picture 115">
            <a:extLst>
              <a:ext uri="{FF2B5EF4-FFF2-40B4-BE49-F238E27FC236}">
                <a16:creationId xmlns:a16="http://schemas.microsoft.com/office/drawing/2014/main" id="{3F0B79C3-3B2E-4E76-BEED-A7BECF7E42CE}"/>
              </a:ext>
            </a:extLst>
          </p:cNvPr>
          <p:cNvPicPr>
            <a:picLocks noChangeAspect="1"/>
          </p:cNvPicPr>
          <p:nvPr/>
        </p:nvPicPr>
        <p:blipFill>
          <a:blip r:embed="rId6"/>
          <a:stretch>
            <a:fillRect/>
          </a:stretch>
        </p:blipFill>
        <p:spPr>
          <a:xfrm>
            <a:off x="2288212" y="33727420"/>
            <a:ext cx="9169043" cy="5155926"/>
          </a:xfrm>
          <a:prstGeom prst="rect">
            <a:avLst/>
          </a:prstGeom>
        </p:spPr>
      </p:pic>
      <p:sp>
        <p:nvSpPr>
          <p:cNvPr id="119" name="TextBox 118">
            <a:extLst>
              <a:ext uri="{FF2B5EF4-FFF2-40B4-BE49-F238E27FC236}">
                <a16:creationId xmlns:a16="http://schemas.microsoft.com/office/drawing/2014/main" id="{11255AFD-4668-4B7B-B432-BAB06E9FF3CD}"/>
              </a:ext>
            </a:extLst>
          </p:cNvPr>
          <p:cNvSpPr txBox="1"/>
          <p:nvPr/>
        </p:nvSpPr>
        <p:spPr>
          <a:xfrm>
            <a:off x="3640959" y="32776277"/>
            <a:ext cx="6511162" cy="646331"/>
          </a:xfrm>
          <a:prstGeom prst="rect">
            <a:avLst/>
          </a:prstGeom>
          <a:noFill/>
        </p:spPr>
        <p:txBody>
          <a:bodyPr wrap="square" rtlCol="0">
            <a:spAutoFit/>
          </a:bodyPr>
          <a:lstStyle/>
          <a:p>
            <a:r>
              <a:rPr lang="en-US" sz="3600" b="1" dirty="0">
                <a:ln w="22225">
                  <a:solidFill>
                    <a:schemeClr val="accent2"/>
                  </a:solidFill>
                  <a:prstDash val="solid"/>
                </a:ln>
                <a:solidFill>
                  <a:schemeClr val="accent2">
                    <a:lumMod val="40000"/>
                    <a:lumOff val="60000"/>
                  </a:schemeClr>
                </a:solidFill>
              </a:rPr>
              <a:t>University of Missouri-Columbia</a:t>
            </a:r>
          </a:p>
        </p:txBody>
      </p:sp>
      <p:sp>
        <p:nvSpPr>
          <p:cNvPr id="120" name="Rectangle 119">
            <a:extLst>
              <a:ext uri="{FF2B5EF4-FFF2-40B4-BE49-F238E27FC236}">
                <a16:creationId xmlns:a16="http://schemas.microsoft.com/office/drawing/2014/main" id="{2B81975A-99CF-4245-8EC1-C8A832090491}"/>
              </a:ext>
            </a:extLst>
          </p:cNvPr>
          <p:cNvSpPr/>
          <p:nvPr/>
        </p:nvSpPr>
        <p:spPr>
          <a:xfrm>
            <a:off x="2166295" y="32515594"/>
            <a:ext cx="9370246" cy="1148276"/>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2" name="Rectangle 121">
            <a:extLst>
              <a:ext uri="{FF2B5EF4-FFF2-40B4-BE49-F238E27FC236}">
                <a16:creationId xmlns:a16="http://schemas.microsoft.com/office/drawing/2014/main" id="{E9814DCE-BB9D-41B7-8CE8-A5E25A205C43}"/>
              </a:ext>
            </a:extLst>
          </p:cNvPr>
          <p:cNvSpPr/>
          <p:nvPr/>
        </p:nvSpPr>
        <p:spPr>
          <a:xfrm>
            <a:off x="2216252" y="40299559"/>
            <a:ext cx="7686341" cy="131881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D50A458A-B79F-48AA-88C4-9AF287AB1913}"/>
              </a:ext>
            </a:extLst>
          </p:cNvPr>
          <p:cNvSpPr txBox="1"/>
          <p:nvPr/>
        </p:nvSpPr>
        <p:spPr>
          <a:xfrm>
            <a:off x="3626612" y="39595667"/>
            <a:ext cx="6238640" cy="671802"/>
          </a:xfrm>
          <a:prstGeom prst="rect">
            <a:avLst/>
          </a:prstGeom>
          <a:noFill/>
        </p:spPr>
        <p:txBody>
          <a:bodyPr wrap="square" rtlCol="0">
            <a:spAutoFit/>
          </a:bodyPr>
          <a:lstStyle/>
          <a:p>
            <a:r>
              <a:rPr lang="en-US" dirty="0">
                <a:solidFill>
                  <a:schemeClr val="bg1"/>
                </a:solidFill>
              </a:rPr>
              <a:t>We created a robotic arm that can climb trees, chop wood, and do kick flips on a tech deck!</a:t>
            </a:r>
          </a:p>
        </p:txBody>
      </p:sp>
      <p:sp>
        <p:nvSpPr>
          <p:cNvPr id="124" name="Rectangle 123">
            <a:extLst>
              <a:ext uri="{FF2B5EF4-FFF2-40B4-BE49-F238E27FC236}">
                <a16:creationId xmlns:a16="http://schemas.microsoft.com/office/drawing/2014/main" id="{CDA91D49-A1A1-4737-B423-478F2DB9D62A}"/>
              </a:ext>
            </a:extLst>
          </p:cNvPr>
          <p:cNvSpPr/>
          <p:nvPr/>
        </p:nvSpPr>
        <p:spPr>
          <a:xfrm>
            <a:off x="9902593" y="38955119"/>
            <a:ext cx="1867268" cy="26698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Connector 124">
            <a:extLst>
              <a:ext uri="{FF2B5EF4-FFF2-40B4-BE49-F238E27FC236}">
                <a16:creationId xmlns:a16="http://schemas.microsoft.com/office/drawing/2014/main" id="{CF7BC6FA-DD86-40A3-8599-ED1F36C9C7E9}"/>
              </a:ext>
            </a:extLst>
          </p:cNvPr>
          <p:cNvCxnSpPr/>
          <p:nvPr/>
        </p:nvCxnSpPr>
        <p:spPr>
          <a:xfrm>
            <a:off x="9902593" y="39801419"/>
            <a:ext cx="1867267" cy="0"/>
          </a:xfrm>
          <a:prstGeom prst="line">
            <a:avLst/>
          </a:prstGeom>
        </p:spPr>
        <p:style>
          <a:lnRef idx="1">
            <a:schemeClr val="dk1"/>
          </a:lnRef>
          <a:fillRef idx="0">
            <a:schemeClr val="dk1"/>
          </a:fillRef>
          <a:effectRef idx="0">
            <a:schemeClr val="dk1"/>
          </a:effectRef>
          <a:fontRef idx="minor">
            <a:schemeClr val="tx1"/>
          </a:fontRef>
        </p:style>
      </p:cxnSp>
      <p:sp>
        <p:nvSpPr>
          <p:cNvPr id="126" name="TextBox 125">
            <a:extLst>
              <a:ext uri="{FF2B5EF4-FFF2-40B4-BE49-F238E27FC236}">
                <a16:creationId xmlns:a16="http://schemas.microsoft.com/office/drawing/2014/main" id="{5CBFF0B5-1018-4EBE-937B-20F0242957EE}"/>
              </a:ext>
            </a:extLst>
          </p:cNvPr>
          <p:cNvSpPr txBox="1"/>
          <p:nvPr/>
        </p:nvSpPr>
        <p:spPr>
          <a:xfrm>
            <a:off x="2347446" y="40326043"/>
            <a:ext cx="7245105" cy="738664"/>
          </a:xfrm>
          <a:prstGeom prst="rect">
            <a:avLst/>
          </a:prstGeom>
          <a:noFill/>
        </p:spPr>
        <p:txBody>
          <a:bodyPr wrap="square" rtlCol="0">
            <a:spAutoFit/>
          </a:bodyPr>
          <a:lstStyle/>
          <a:p>
            <a:r>
              <a:rPr lang="en-US" sz="2400" b="1" i="1" dirty="0">
                <a:solidFill>
                  <a:schemeClr val="bg2">
                    <a:lumMod val="75000"/>
                  </a:schemeClr>
                </a:solidFill>
              </a:rPr>
              <a:t>Write a comment…</a:t>
            </a:r>
            <a:endParaRPr lang="en-US" sz="2400" i="1" dirty="0">
              <a:solidFill>
                <a:schemeClr val="bg2">
                  <a:lumMod val="75000"/>
                </a:schemeClr>
              </a:solidFill>
            </a:endParaRPr>
          </a:p>
          <a:p>
            <a:r>
              <a:rPr lang="en-US" dirty="0"/>
              <a:t> </a:t>
            </a:r>
          </a:p>
        </p:txBody>
      </p:sp>
      <p:sp>
        <p:nvSpPr>
          <p:cNvPr id="127" name="TextBox 126">
            <a:extLst>
              <a:ext uri="{FF2B5EF4-FFF2-40B4-BE49-F238E27FC236}">
                <a16:creationId xmlns:a16="http://schemas.microsoft.com/office/drawing/2014/main" id="{F9C0F50D-09A0-4F5F-952D-401B20BE014F}"/>
              </a:ext>
            </a:extLst>
          </p:cNvPr>
          <p:cNvSpPr txBox="1"/>
          <p:nvPr/>
        </p:nvSpPr>
        <p:spPr>
          <a:xfrm>
            <a:off x="2999695" y="38971474"/>
            <a:ext cx="5826430" cy="584775"/>
          </a:xfrm>
          <a:prstGeom prst="rect">
            <a:avLst/>
          </a:prstGeom>
          <a:noFill/>
        </p:spPr>
        <p:txBody>
          <a:bodyPr wrap="square" rtlCol="0">
            <a:spAutoFit/>
          </a:bodyPr>
          <a:lstStyle/>
          <a:p>
            <a:r>
              <a:rPr lang="en-US" sz="3200" b="1" dirty="0">
                <a:solidFill>
                  <a:schemeClr val="accent1">
                    <a:lumMod val="60000"/>
                    <a:lumOff val="40000"/>
                  </a:schemeClr>
                </a:solidFill>
              </a:rPr>
              <a:t>      </a:t>
            </a:r>
            <a:r>
              <a:rPr lang="en-US" sz="3200" b="1" u="sng" dirty="0">
                <a:solidFill>
                  <a:schemeClr val="accent1">
                    <a:lumMod val="60000"/>
                    <a:lumOff val="40000"/>
                  </a:schemeClr>
                </a:solidFill>
              </a:rPr>
              <a:t>3d Printing gets recognized!</a:t>
            </a:r>
          </a:p>
        </p:txBody>
      </p:sp>
      <p:pic>
        <p:nvPicPr>
          <p:cNvPr id="128" name="Picture 127">
            <a:extLst>
              <a:ext uri="{FF2B5EF4-FFF2-40B4-BE49-F238E27FC236}">
                <a16:creationId xmlns:a16="http://schemas.microsoft.com/office/drawing/2014/main" id="{1998569E-2016-42BC-A6EF-0D2ABD3F1171}"/>
              </a:ext>
            </a:extLst>
          </p:cNvPr>
          <p:cNvPicPr>
            <a:picLocks noChangeAspect="1"/>
          </p:cNvPicPr>
          <p:nvPr/>
        </p:nvPicPr>
        <p:blipFill>
          <a:blip r:embed="rId8"/>
          <a:stretch>
            <a:fillRect/>
          </a:stretch>
        </p:blipFill>
        <p:spPr>
          <a:xfrm>
            <a:off x="2150616" y="39207444"/>
            <a:ext cx="1367006" cy="914355"/>
          </a:xfrm>
          <a:prstGeom prst="rect">
            <a:avLst/>
          </a:prstGeom>
        </p:spPr>
      </p:pic>
      <p:pic>
        <p:nvPicPr>
          <p:cNvPr id="22" name="Picture 21">
            <a:extLst>
              <a:ext uri="{FF2B5EF4-FFF2-40B4-BE49-F238E27FC236}">
                <a16:creationId xmlns:a16="http://schemas.microsoft.com/office/drawing/2014/main" id="{D2B8E10F-809F-4327-B53E-E526FE01FAF5}"/>
              </a:ext>
            </a:extLst>
          </p:cNvPr>
          <p:cNvPicPr>
            <a:picLocks noChangeAspect="1"/>
          </p:cNvPicPr>
          <p:nvPr/>
        </p:nvPicPr>
        <p:blipFill>
          <a:blip r:embed="rId9"/>
          <a:stretch>
            <a:fillRect/>
          </a:stretch>
        </p:blipFill>
        <p:spPr>
          <a:xfrm>
            <a:off x="2454088" y="29049314"/>
            <a:ext cx="1066100" cy="1054385"/>
          </a:xfrm>
          <a:prstGeom prst="rect">
            <a:avLst/>
          </a:prstGeom>
        </p:spPr>
      </p:pic>
      <p:pic>
        <p:nvPicPr>
          <p:cNvPr id="23" name="Picture 22">
            <a:extLst>
              <a:ext uri="{FF2B5EF4-FFF2-40B4-BE49-F238E27FC236}">
                <a16:creationId xmlns:a16="http://schemas.microsoft.com/office/drawing/2014/main" id="{9F35BD75-F51F-48EC-BD4C-2C0E35356A41}"/>
              </a:ext>
            </a:extLst>
          </p:cNvPr>
          <p:cNvPicPr>
            <a:picLocks noChangeAspect="1"/>
          </p:cNvPicPr>
          <p:nvPr/>
        </p:nvPicPr>
        <p:blipFill>
          <a:blip r:embed="rId10"/>
          <a:stretch>
            <a:fillRect/>
          </a:stretch>
        </p:blipFill>
        <p:spPr>
          <a:xfrm>
            <a:off x="2429262" y="23801359"/>
            <a:ext cx="9179241" cy="5138991"/>
          </a:xfrm>
          <a:prstGeom prst="rect">
            <a:avLst/>
          </a:prstGeom>
        </p:spPr>
      </p:pic>
      <p:sp>
        <p:nvSpPr>
          <p:cNvPr id="129" name="Rectangle 128">
            <a:extLst>
              <a:ext uri="{FF2B5EF4-FFF2-40B4-BE49-F238E27FC236}">
                <a16:creationId xmlns:a16="http://schemas.microsoft.com/office/drawing/2014/main" id="{5FA3D000-D3B6-4684-B160-B57F39EE7B33}"/>
              </a:ext>
            </a:extLst>
          </p:cNvPr>
          <p:cNvSpPr/>
          <p:nvPr/>
        </p:nvSpPr>
        <p:spPr>
          <a:xfrm>
            <a:off x="11970206" y="4047494"/>
            <a:ext cx="2927417" cy="961901"/>
          </a:xfrm>
          <a:prstGeom prst="rect">
            <a:avLst/>
          </a:prstGeom>
        </p:spPr>
        <p:txBody>
          <a:bodyPr wrap="square">
            <a:spAutoFit/>
          </a:bodyPr>
          <a:lstStyle/>
          <a:p>
            <a:r>
              <a:rPr lang="en-US" sz="3600" b="1" dirty="0"/>
              <a:t>Schools</a:t>
            </a:r>
            <a:r>
              <a:rPr lang="en-US" sz="3600" dirty="0"/>
              <a:t>: </a:t>
            </a:r>
          </a:p>
          <a:p>
            <a:r>
              <a:rPr lang="en-US" sz="2000" i="1" dirty="0"/>
              <a:t>-All Schools</a:t>
            </a:r>
            <a:endParaRPr lang="en-US" sz="2000" dirty="0"/>
          </a:p>
        </p:txBody>
      </p:sp>
      <p:sp>
        <p:nvSpPr>
          <p:cNvPr id="130" name="Rectangle 129">
            <a:extLst>
              <a:ext uri="{FF2B5EF4-FFF2-40B4-BE49-F238E27FC236}">
                <a16:creationId xmlns:a16="http://schemas.microsoft.com/office/drawing/2014/main" id="{266377B3-574C-49C5-A979-E5831A6BDE4D}"/>
              </a:ext>
            </a:extLst>
          </p:cNvPr>
          <p:cNvSpPr/>
          <p:nvPr/>
        </p:nvSpPr>
        <p:spPr>
          <a:xfrm>
            <a:off x="12064304" y="8557876"/>
            <a:ext cx="2927417" cy="2185214"/>
          </a:xfrm>
          <a:prstGeom prst="rect">
            <a:avLst/>
          </a:prstGeom>
        </p:spPr>
        <p:txBody>
          <a:bodyPr wrap="square">
            <a:spAutoFit/>
          </a:bodyPr>
          <a:lstStyle/>
          <a:p>
            <a:r>
              <a:rPr lang="en-US" sz="3600" b="1" dirty="0"/>
              <a:t>Majors</a:t>
            </a:r>
            <a:r>
              <a:rPr lang="en-US" sz="3600" dirty="0"/>
              <a:t>: </a:t>
            </a:r>
          </a:p>
          <a:p>
            <a:r>
              <a:rPr lang="en-US" sz="2000" i="1" dirty="0"/>
              <a:t>-Mechanical Engineering</a:t>
            </a:r>
          </a:p>
          <a:p>
            <a:r>
              <a:rPr lang="en-US" sz="2000" i="1" dirty="0"/>
              <a:t>-Software Engineering</a:t>
            </a:r>
          </a:p>
          <a:p>
            <a:r>
              <a:rPr lang="en-US" sz="2000" i="1" dirty="0"/>
              <a:t>-Computer Science</a:t>
            </a:r>
          </a:p>
          <a:p>
            <a:r>
              <a:rPr lang="en-US" sz="2000" i="1" dirty="0"/>
              <a:t>-Biomedical Engineering</a:t>
            </a:r>
          </a:p>
          <a:p>
            <a:r>
              <a:rPr lang="en-US" sz="2000" i="1" dirty="0"/>
              <a:t>  </a:t>
            </a:r>
            <a:r>
              <a:rPr lang="en-US" sz="2000" i="1" dirty="0">
                <a:solidFill>
                  <a:schemeClr val="tx2"/>
                </a:solidFill>
              </a:rPr>
              <a:t>more….</a:t>
            </a:r>
          </a:p>
        </p:txBody>
      </p:sp>
      <p:sp>
        <p:nvSpPr>
          <p:cNvPr id="131" name="Rectangle 130">
            <a:extLst>
              <a:ext uri="{FF2B5EF4-FFF2-40B4-BE49-F238E27FC236}">
                <a16:creationId xmlns:a16="http://schemas.microsoft.com/office/drawing/2014/main" id="{94DF94B1-5B45-4ED7-B2D2-8EA309862F86}"/>
              </a:ext>
            </a:extLst>
          </p:cNvPr>
          <p:cNvSpPr/>
          <p:nvPr/>
        </p:nvSpPr>
        <p:spPr>
          <a:xfrm>
            <a:off x="12123272" y="11194703"/>
            <a:ext cx="2927417" cy="954107"/>
          </a:xfrm>
          <a:prstGeom prst="rect">
            <a:avLst/>
          </a:prstGeom>
        </p:spPr>
        <p:txBody>
          <a:bodyPr wrap="square">
            <a:spAutoFit/>
          </a:bodyPr>
          <a:lstStyle/>
          <a:p>
            <a:r>
              <a:rPr lang="en-US" sz="3600" b="1" dirty="0"/>
              <a:t>States</a:t>
            </a:r>
            <a:r>
              <a:rPr lang="en-US" sz="3600" dirty="0"/>
              <a:t>: </a:t>
            </a:r>
          </a:p>
          <a:p>
            <a:r>
              <a:rPr lang="en-US" sz="2000" i="1" dirty="0"/>
              <a:t>-All States</a:t>
            </a:r>
            <a:endParaRPr lang="en-US" sz="2000" i="1" dirty="0">
              <a:solidFill>
                <a:schemeClr val="tx2"/>
              </a:solidFill>
            </a:endParaRPr>
          </a:p>
        </p:txBody>
      </p:sp>
      <p:sp>
        <p:nvSpPr>
          <p:cNvPr id="132" name="Rectangle 131">
            <a:extLst>
              <a:ext uri="{FF2B5EF4-FFF2-40B4-BE49-F238E27FC236}">
                <a16:creationId xmlns:a16="http://schemas.microsoft.com/office/drawing/2014/main" id="{5FCE0F04-61FA-4DE3-826B-EF632582C0B9}"/>
              </a:ext>
            </a:extLst>
          </p:cNvPr>
          <p:cNvSpPr/>
          <p:nvPr/>
        </p:nvSpPr>
        <p:spPr>
          <a:xfrm>
            <a:off x="12123271" y="12781026"/>
            <a:ext cx="2927417" cy="954107"/>
          </a:xfrm>
          <a:prstGeom prst="rect">
            <a:avLst/>
          </a:prstGeom>
        </p:spPr>
        <p:txBody>
          <a:bodyPr wrap="square">
            <a:spAutoFit/>
          </a:bodyPr>
          <a:lstStyle/>
          <a:p>
            <a:r>
              <a:rPr lang="en-US" sz="3600" b="1" dirty="0"/>
              <a:t>Cities</a:t>
            </a:r>
            <a:r>
              <a:rPr lang="en-US" sz="3600" dirty="0"/>
              <a:t>: </a:t>
            </a:r>
          </a:p>
          <a:p>
            <a:r>
              <a:rPr lang="en-US" sz="2000" i="1" dirty="0"/>
              <a:t>-All Cities</a:t>
            </a:r>
            <a:endParaRPr lang="en-US" sz="2000" i="1" dirty="0">
              <a:solidFill>
                <a:schemeClr val="tx2"/>
              </a:solidFill>
            </a:endParaRPr>
          </a:p>
        </p:txBody>
      </p:sp>
      <p:sp>
        <p:nvSpPr>
          <p:cNvPr id="133" name="TextBox 132">
            <a:extLst>
              <a:ext uri="{FF2B5EF4-FFF2-40B4-BE49-F238E27FC236}">
                <a16:creationId xmlns:a16="http://schemas.microsoft.com/office/drawing/2014/main" id="{F076F8D8-737F-47FF-96E8-E5E91DB22C77}"/>
              </a:ext>
            </a:extLst>
          </p:cNvPr>
          <p:cNvSpPr txBox="1"/>
          <p:nvPr/>
        </p:nvSpPr>
        <p:spPr>
          <a:xfrm>
            <a:off x="10012747" y="10636693"/>
            <a:ext cx="1769447" cy="738664"/>
          </a:xfrm>
          <a:prstGeom prst="rect">
            <a:avLst/>
          </a:prstGeom>
          <a:noFill/>
        </p:spPr>
        <p:txBody>
          <a:bodyPr wrap="square" rtlCol="0">
            <a:spAutoFit/>
          </a:bodyPr>
          <a:lstStyle/>
          <a:p>
            <a:r>
              <a:rPr lang="en-US" sz="2400" b="1" i="1" dirty="0">
                <a:solidFill>
                  <a:schemeClr val="bg1"/>
                </a:solidFill>
              </a:rPr>
              <a:t>Subjects</a:t>
            </a:r>
            <a:endParaRPr lang="en-US" sz="2400" i="1" dirty="0">
              <a:solidFill>
                <a:schemeClr val="bg1"/>
              </a:solidFill>
            </a:endParaRPr>
          </a:p>
          <a:p>
            <a:r>
              <a:rPr lang="en-US" dirty="0"/>
              <a:t> </a:t>
            </a:r>
          </a:p>
        </p:txBody>
      </p:sp>
      <p:pic>
        <p:nvPicPr>
          <p:cNvPr id="134" name="Graphic 133" descr="Thumbs Up Sign">
            <a:extLst>
              <a:ext uri="{FF2B5EF4-FFF2-40B4-BE49-F238E27FC236}">
                <a16:creationId xmlns:a16="http://schemas.microsoft.com/office/drawing/2014/main" id="{24A7AFB7-A44A-4A52-8CDF-45B657317B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76920" y="18819272"/>
            <a:ext cx="292052" cy="292052"/>
          </a:xfrm>
          <a:prstGeom prst="rect">
            <a:avLst/>
          </a:prstGeom>
        </p:spPr>
      </p:pic>
      <p:sp>
        <p:nvSpPr>
          <p:cNvPr id="135" name="TextBox 134">
            <a:extLst>
              <a:ext uri="{FF2B5EF4-FFF2-40B4-BE49-F238E27FC236}">
                <a16:creationId xmlns:a16="http://schemas.microsoft.com/office/drawing/2014/main" id="{0EF03791-BECF-4161-9B29-FAFCADED06A4}"/>
              </a:ext>
            </a:extLst>
          </p:cNvPr>
          <p:cNvSpPr txBox="1"/>
          <p:nvPr/>
        </p:nvSpPr>
        <p:spPr>
          <a:xfrm>
            <a:off x="10406892" y="18819272"/>
            <a:ext cx="1166302" cy="369332"/>
          </a:xfrm>
          <a:prstGeom prst="rect">
            <a:avLst/>
          </a:prstGeom>
          <a:noFill/>
        </p:spPr>
        <p:txBody>
          <a:bodyPr wrap="square" rtlCol="0">
            <a:spAutoFit/>
          </a:bodyPr>
          <a:lstStyle/>
          <a:p>
            <a:r>
              <a:rPr lang="en-US" dirty="0">
                <a:solidFill>
                  <a:schemeClr val="bg1"/>
                </a:solidFill>
              </a:rPr>
              <a:t>1600 pts</a:t>
            </a:r>
          </a:p>
        </p:txBody>
      </p:sp>
      <p:sp>
        <p:nvSpPr>
          <p:cNvPr id="136" name="TextBox 135">
            <a:extLst>
              <a:ext uri="{FF2B5EF4-FFF2-40B4-BE49-F238E27FC236}">
                <a16:creationId xmlns:a16="http://schemas.microsoft.com/office/drawing/2014/main" id="{3614C8A6-AC79-4033-BA1F-759E2E59F745}"/>
              </a:ext>
            </a:extLst>
          </p:cNvPr>
          <p:cNvSpPr txBox="1"/>
          <p:nvPr/>
        </p:nvSpPr>
        <p:spPr>
          <a:xfrm>
            <a:off x="10023675" y="19739906"/>
            <a:ext cx="1769447" cy="738664"/>
          </a:xfrm>
          <a:prstGeom prst="rect">
            <a:avLst/>
          </a:prstGeom>
          <a:noFill/>
        </p:spPr>
        <p:txBody>
          <a:bodyPr wrap="square" rtlCol="0">
            <a:spAutoFit/>
          </a:bodyPr>
          <a:lstStyle/>
          <a:p>
            <a:r>
              <a:rPr lang="en-US" sz="2400" b="1" i="1" dirty="0">
                <a:solidFill>
                  <a:schemeClr val="bg1"/>
                </a:solidFill>
              </a:rPr>
              <a:t>Comments</a:t>
            </a:r>
            <a:endParaRPr lang="en-US" sz="2400" i="1" dirty="0">
              <a:solidFill>
                <a:schemeClr val="bg1"/>
              </a:solidFill>
            </a:endParaRPr>
          </a:p>
          <a:p>
            <a:r>
              <a:rPr lang="en-US" dirty="0"/>
              <a:t> </a:t>
            </a:r>
          </a:p>
        </p:txBody>
      </p:sp>
      <p:cxnSp>
        <p:nvCxnSpPr>
          <p:cNvPr id="138" name="Straight Connector 137">
            <a:extLst>
              <a:ext uri="{FF2B5EF4-FFF2-40B4-BE49-F238E27FC236}">
                <a16:creationId xmlns:a16="http://schemas.microsoft.com/office/drawing/2014/main" id="{8B01072A-1416-481C-ADA9-6F76D7FA8A92}"/>
              </a:ext>
            </a:extLst>
          </p:cNvPr>
          <p:cNvCxnSpPr/>
          <p:nvPr/>
        </p:nvCxnSpPr>
        <p:spPr>
          <a:xfrm>
            <a:off x="9858940" y="19472896"/>
            <a:ext cx="1867267" cy="0"/>
          </a:xfrm>
          <a:prstGeom prst="line">
            <a:avLst/>
          </a:prstGeom>
        </p:spPr>
        <p:style>
          <a:lnRef idx="1">
            <a:schemeClr val="dk1"/>
          </a:lnRef>
          <a:fillRef idx="0">
            <a:schemeClr val="dk1"/>
          </a:fillRef>
          <a:effectRef idx="0">
            <a:schemeClr val="dk1"/>
          </a:effectRef>
          <a:fontRef idx="minor">
            <a:schemeClr val="tx1"/>
          </a:fontRef>
        </p:style>
      </p:cxnSp>
      <p:sp>
        <p:nvSpPr>
          <p:cNvPr id="139" name="TextBox 138">
            <a:extLst>
              <a:ext uri="{FF2B5EF4-FFF2-40B4-BE49-F238E27FC236}">
                <a16:creationId xmlns:a16="http://schemas.microsoft.com/office/drawing/2014/main" id="{34514071-87B6-41BF-B542-6CA32BE09432}"/>
              </a:ext>
            </a:extLst>
          </p:cNvPr>
          <p:cNvSpPr txBox="1"/>
          <p:nvPr/>
        </p:nvSpPr>
        <p:spPr>
          <a:xfrm>
            <a:off x="10165013" y="20759865"/>
            <a:ext cx="1769447" cy="738664"/>
          </a:xfrm>
          <a:prstGeom prst="rect">
            <a:avLst/>
          </a:prstGeom>
          <a:noFill/>
        </p:spPr>
        <p:txBody>
          <a:bodyPr wrap="square" rtlCol="0">
            <a:spAutoFit/>
          </a:bodyPr>
          <a:lstStyle/>
          <a:p>
            <a:r>
              <a:rPr lang="en-US" sz="2400" b="1" i="1" dirty="0">
                <a:solidFill>
                  <a:schemeClr val="bg1"/>
                </a:solidFill>
              </a:rPr>
              <a:t>Subjects</a:t>
            </a:r>
            <a:endParaRPr lang="en-US" sz="2400" i="1" dirty="0">
              <a:solidFill>
                <a:schemeClr val="bg1"/>
              </a:solidFill>
            </a:endParaRPr>
          </a:p>
          <a:p>
            <a:r>
              <a:rPr lang="en-US" dirty="0"/>
              <a:t> </a:t>
            </a:r>
          </a:p>
        </p:txBody>
      </p:sp>
      <p:pic>
        <p:nvPicPr>
          <p:cNvPr id="140" name="Graphic 139" descr="Thumbs Up Sign">
            <a:extLst>
              <a:ext uri="{FF2B5EF4-FFF2-40B4-BE49-F238E27FC236}">
                <a16:creationId xmlns:a16="http://schemas.microsoft.com/office/drawing/2014/main" id="{9E70AFD9-E66E-4897-9D9F-3E51817299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71185" y="29124016"/>
            <a:ext cx="292052" cy="292052"/>
          </a:xfrm>
          <a:prstGeom prst="rect">
            <a:avLst/>
          </a:prstGeom>
        </p:spPr>
      </p:pic>
      <p:sp>
        <p:nvSpPr>
          <p:cNvPr id="141" name="TextBox 140">
            <a:extLst>
              <a:ext uri="{FF2B5EF4-FFF2-40B4-BE49-F238E27FC236}">
                <a16:creationId xmlns:a16="http://schemas.microsoft.com/office/drawing/2014/main" id="{D2E83730-EF31-4ADA-988D-C863636C41E4}"/>
              </a:ext>
            </a:extLst>
          </p:cNvPr>
          <p:cNvSpPr txBox="1"/>
          <p:nvPr/>
        </p:nvSpPr>
        <p:spPr>
          <a:xfrm>
            <a:off x="10501157" y="29124016"/>
            <a:ext cx="1166302" cy="369332"/>
          </a:xfrm>
          <a:prstGeom prst="rect">
            <a:avLst/>
          </a:prstGeom>
          <a:noFill/>
        </p:spPr>
        <p:txBody>
          <a:bodyPr wrap="square" rtlCol="0">
            <a:spAutoFit/>
          </a:bodyPr>
          <a:lstStyle/>
          <a:p>
            <a:r>
              <a:rPr lang="en-US" dirty="0">
                <a:solidFill>
                  <a:schemeClr val="bg1"/>
                </a:solidFill>
              </a:rPr>
              <a:t>1600 pts</a:t>
            </a:r>
          </a:p>
        </p:txBody>
      </p:sp>
      <p:sp>
        <p:nvSpPr>
          <p:cNvPr id="142" name="TextBox 141">
            <a:extLst>
              <a:ext uri="{FF2B5EF4-FFF2-40B4-BE49-F238E27FC236}">
                <a16:creationId xmlns:a16="http://schemas.microsoft.com/office/drawing/2014/main" id="{B08F32E7-B411-4F98-8F92-AFEF31E98209}"/>
              </a:ext>
            </a:extLst>
          </p:cNvPr>
          <p:cNvSpPr txBox="1"/>
          <p:nvPr/>
        </p:nvSpPr>
        <p:spPr>
          <a:xfrm>
            <a:off x="10117940" y="30044650"/>
            <a:ext cx="1769447" cy="738664"/>
          </a:xfrm>
          <a:prstGeom prst="rect">
            <a:avLst/>
          </a:prstGeom>
          <a:noFill/>
        </p:spPr>
        <p:txBody>
          <a:bodyPr wrap="square" rtlCol="0">
            <a:spAutoFit/>
          </a:bodyPr>
          <a:lstStyle/>
          <a:p>
            <a:r>
              <a:rPr lang="en-US" sz="2400" b="1" i="1" dirty="0">
                <a:solidFill>
                  <a:schemeClr val="bg1"/>
                </a:solidFill>
              </a:rPr>
              <a:t>Comments</a:t>
            </a:r>
            <a:endParaRPr lang="en-US" sz="2400" i="1" dirty="0">
              <a:solidFill>
                <a:schemeClr val="bg1"/>
              </a:solidFill>
            </a:endParaRPr>
          </a:p>
          <a:p>
            <a:r>
              <a:rPr lang="en-US" dirty="0"/>
              <a:t> </a:t>
            </a:r>
          </a:p>
        </p:txBody>
      </p:sp>
      <p:sp>
        <p:nvSpPr>
          <p:cNvPr id="143" name="Rectangle 142">
            <a:extLst>
              <a:ext uri="{FF2B5EF4-FFF2-40B4-BE49-F238E27FC236}">
                <a16:creationId xmlns:a16="http://schemas.microsoft.com/office/drawing/2014/main" id="{9402107D-CE9C-4484-8BB7-173916A491DF}"/>
              </a:ext>
            </a:extLst>
          </p:cNvPr>
          <p:cNvSpPr/>
          <p:nvPr/>
        </p:nvSpPr>
        <p:spPr>
          <a:xfrm>
            <a:off x="9953205" y="28931340"/>
            <a:ext cx="1867268" cy="26698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4" name="Straight Connector 143">
            <a:extLst>
              <a:ext uri="{FF2B5EF4-FFF2-40B4-BE49-F238E27FC236}">
                <a16:creationId xmlns:a16="http://schemas.microsoft.com/office/drawing/2014/main" id="{F624C6FC-4D3F-4254-A87F-74D6B2776E6B}"/>
              </a:ext>
            </a:extLst>
          </p:cNvPr>
          <p:cNvCxnSpPr/>
          <p:nvPr/>
        </p:nvCxnSpPr>
        <p:spPr>
          <a:xfrm>
            <a:off x="9953205" y="29777640"/>
            <a:ext cx="1867267" cy="0"/>
          </a:xfrm>
          <a:prstGeom prst="line">
            <a:avLst/>
          </a:prstGeom>
        </p:spPr>
        <p:style>
          <a:lnRef idx="1">
            <a:schemeClr val="dk1"/>
          </a:lnRef>
          <a:fillRef idx="0">
            <a:schemeClr val="dk1"/>
          </a:fillRef>
          <a:effectRef idx="0">
            <a:schemeClr val="dk1"/>
          </a:effectRef>
          <a:fontRef idx="minor">
            <a:schemeClr val="tx1"/>
          </a:fontRef>
        </p:style>
      </p:cxnSp>
      <p:sp>
        <p:nvSpPr>
          <p:cNvPr id="145" name="TextBox 144">
            <a:extLst>
              <a:ext uri="{FF2B5EF4-FFF2-40B4-BE49-F238E27FC236}">
                <a16:creationId xmlns:a16="http://schemas.microsoft.com/office/drawing/2014/main" id="{2A8C6AD3-673E-43B7-BD13-D9ED7680CEC5}"/>
              </a:ext>
            </a:extLst>
          </p:cNvPr>
          <p:cNvSpPr txBox="1"/>
          <p:nvPr/>
        </p:nvSpPr>
        <p:spPr>
          <a:xfrm>
            <a:off x="10259278" y="31064609"/>
            <a:ext cx="1769447" cy="738664"/>
          </a:xfrm>
          <a:prstGeom prst="rect">
            <a:avLst/>
          </a:prstGeom>
          <a:noFill/>
        </p:spPr>
        <p:txBody>
          <a:bodyPr wrap="square" rtlCol="0">
            <a:spAutoFit/>
          </a:bodyPr>
          <a:lstStyle/>
          <a:p>
            <a:r>
              <a:rPr lang="en-US" sz="2400" b="1" i="1" dirty="0">
                <a:solidFill>
                  <a:schemeClr val="bg1"/>
                </a:solidFill>
              </a:rPr>
              <a:t>Subjects</a:t>
            </a:r>
            <a:endParaRPr lang="en-US" sz="2400" i="1" dirty="0">
              <a:solidFill>
                <a:schemeClr val="bg1"/>
              </a:solidFill>
            </a:endParaRPr>
          </a:p>
          <a:p>
            <a:r>
              <a:rPr lang="en-US" dirty="0"/>
              <a:t> </a:t>
            </a:r>
          </a:p>
        </p:txBody>
      </p:sp>
      <p:pic>
        <p:nvPicPr>
          <p:cNvPr id="152" name="Graphic 151" descr="Thumbs Up Sign">
            <a:extLst>
              <a:ext uri="{FF2B5EF4-FFF2-40B4-BE49-F238E27FC236}">
                <a16:creationId xmlns:a16="http://schemas.microsoft.com/office/drawing/2014/main" id="{2B1FC5E9-3AA8-48AE-8EF4-F2795211B8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51471" y="39305949"/>
            <a:ext cx="292052" cy="292052"/>
          </a:xfrm>
          <a:prstGeom prst="rect">
            <a:avLst/>
          </a:prstGeom>
        </p:spPr>
      </p:pic>
      <p:sp>
        <p:nvSpPr>
          <p:cNvPr id="153" name="TextBox 152">
            <a:extLst>
              <a:ext uri="{FF2B5EF4-FFF2-40B4-BE49-F238E27FC236}">
                <a16:creationId xmlns:a16="http://schemas.microsoft.com/office/drawing/2014/main" id="{A33A60EA-CECA-4622-B762-8A58B07780D3}"/>
              </a:ext>
            </a:extLst>
          </p:cNvPr>
          <p:cNvSpPr txBox="1"/>
          <p:nvPr/>
        </p:nvSpPr>
        <p:spPr>
          <a:xfrm>
            <a:off x="10381443" y="39305949"/>
            <a:ext cx="1166302" cy="369332"/>
          </a:xfrm>
          <a:prstGeom prst="rect">
            <a:avLst/>
          </a:prstGeom>
          <a:noFill/>
        </p:spPr>
        <p:txBody>
          <a:bodyPr wrap="square" rtlCol="0">
            <a:spAutoFit/>
          </a:bodyPr>
          <a:lstStyle/>
          <a:p>
            <a:r>
              <a:rPr lang="en-US" dirty="0">
                <a:solidFill>
                  <a:schemeClr val="bg1"/>
                </a:solidFill>
              </a:rPr>
              <a:t>1600 pts</a:t>
            </a:r>
          </a:p>
        </p:txBody>
      </p:sp>
      <p:sp>
        <p:nvSpPr>
          <p:cNvPr id="154" name="TextBox 153">
            <a:extLst>
              <a:ext uri="{FF2B5EF4-FFF2-40B4-BE49-F238E27FC236}">
                <a16:creationId xmlns:a16="http://schemas.microsoft.com/office/drawing/2014/main" id="{4A8515C3-956A-4C89-800E-7AEEF59714D3}"/>
              </a:ext>
            </a:extLst>
          </p:cNvPr>
          <p:cNvSpPr txBox="1"/>
          <p:nvPr/>
        </p:nvSpPr>
        <p:spPr>
          <a:xfrm>
            <a:off x="9998226" y="40226583"/>
            <a:ext cx="1769447" cy="738664"/>
          </a:xfrm>
          <a:prstGeom prst="rect">
            <a:avLst/>
          </a:prstGeom>
          <a:noFill/>
        </p:spPr>
        <p:txBody>
          <a:bodyPr wrap="square" rtlCol="0">
            <a:spAutoFit/>
          </a:bodyPr>
          <a:lstStyle/>
          <a:p>
            <a:r>
              <a:rPr lang="en-US" sz="2400" b="1" i="1" dirty="0">
                <a:solidFill>
                  <a:schemeClr val="bg1"/>
                </a:solidFill>
              </a:rPr>
              <a:t>Comments</a:t>
            </a:r>
            <a:endParaRPr lang="en-US" sz="2400" i="1" dirty="0">
              <a:solidFill>
                <a:schemeClr val="bg1"/>
              </a:solidFill>
            </a:endParaRPr>
          </a:p>
          <a:p>
            <a:r>
              <a:rPr lang="en-US" dirty="0"/>
              <a:t> </a:t>
            </a:r>
          </a:p>
        </p:txBody>
      </p:sp>
      <p:sp>
        <p:nvSpPr>
          <p:cNvPr id="155" name="Rectangle 154">
            <a:extLst>
              <a:ext uri="{FF2B5EF4-FFF2-40B4-BE49-F238E27FC236}">
                <a16:creationId xmlns:a16="http://schemas.microsoft.com/office/drawing/2014/main" id="{33C3E575-1B68-472A-91B6-728B2FF5C969}"/>
              </a:ext>
            </a:extLst>
          </p:cNvPr>
          <p:cNvSpPr/>
          <p:nvPr/>
        </p:nvSpPr>
        <p:spPr>
          <a:xfrm>
            <a:off x="9833491" y="39113273"/>
            <a:ext cx="1867268" cy="26698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567B0F2C-0C4B-476E-8A86-1CEA1963B160}"/>
              </a:ext>
            </a:extLst>
          </p:cNvPr>
          <p:cNvCxnSpPr/>
          <p:nvPr/>
        </p:nvCxnSpPr>
        <p:spPr>
          <a:xfrm>
            <a:off x="9833491" y="39959573"/>
            <a:ext cx="1867267" cy="0"/>
          </a:xfrm>
          <a:prstGeom prst="line">
            <a:avLst/>
          </a:prstGeom>
        </p:spPr>
        <p:style>
          <a:lnRef idx="1">
            <a:schemeClr val="dk1"/>
          </a:lnRef>
          <a:fillRef idx="0">
            <a:schemeClr val="dk1"/>
          </a:fillRef>
          <a:effectRef idx="0">
            <a:schemeClr val="dk1"/>
          </a:effectRef>
          <a:fontRef idx="minor">
            <a:schemeClr val="tx1"/>
          </a:fontRef>
        </p:style>
      </p:cxnSp>
      <p:sp>
        <p:nvSpPr>
          <p:cNvPr id="157" name="TextBox 156">
            <a:extLst>
              <a:ext uri="{FF2B5EF4-FFF2-40B4-BE49-F238E27FC236}">
                <a16:creationId xmlns:a16="http://schemas.microsoft.com/office/drawing/2014/main" id="{F65E08FA-0E87-408A-99C0-30A53C1E7BDB}"/>
              </a:ext>
            </a:extLst>
          </p:cNvPr>
          <p:cNvSpPr txBox="1"/>
          <p:nvPr/>
        </p:nvSpPr>
        <p:spPr>
          <a:xfrm>
            <a:off x="10139564" y="41246542"/>
            <a:ext cx="1769447" cy="738664"/>
          </a:xfrm>
          <a:prstGeom prst="rect">
            <a:avLst/>
          </a:prstGeom>
          <a:noFill/>
        </p:spPr>
        <p:txBody>
          <a:bodyPr wrap="square" rtlCol="0">
            <a:spAutoFit/>
          </a:bodyPr>
          <a:lstStyle/>
          <a:p>
            <a:r>
              <a:rPr lang="en-US" sz="2400" b="1" i="1" dirty="0">
                <a:solidFill>
                  <a:schemeClr val="bg1"/>
                </a:solidFill>
              </a:rPr>
              <a:t>Subjects</a:t>
            </a:r>
            <a:endParaRPr lang="en-US" sz="2400" i="1" dirty="0">
              <a:solidFill>
                <a:schemeClr val="bg1"/>
              </a:solidFill>
            </a:endParaRPr>
          </a:p>
          <a:p>
            <a:r>
              <a:rPr lang="en-US" dirty="0"/>
              <a:t> </a:t>
            </a:r>
          </a:p>
        </p:txBody>
      </p:sp>
      <p:sp>
        <p:nvSpPr>
          <p:cNvPr id="158" name="Rectangle 157">
            <a:extLst>
              <a:ext uri="{FF2B5EF4-FFF2-40B4-BE49-F238E27FC236}">
                <a16:creationId xmlns:a16="http://schemas.microsoft.com/office/drawing/2014/main" id="{2F4BBA80-4857-4ADE-A522-FA0D14D2A30D}"/>
              </a:ext>
            </a:extLst>
          </p:cNvPr>
          <p:cNvSpPr/>
          <p:nvPr/>
        </p:nvSpPr>
        <p:spPr>
          <a:xfrm>
            <a:off x="12202893" y="14526124"/>
            <a:ext cx="2927417" cy="1877437"/>
          </a:xfrm>
          <a:prstGeom prst="rect">
            <a:avLst/>
          </a:prstGeom>
        </p:spPr>
        <p:txBody>
          <a:bodyPr wrap="square">
            <a:spAutoFit/>
          </a:bodyPr>
          <a:lstStyle/>
          <a:p>
            <a:r>
              <a:rPr lang="en-US" sz="3600" b="1" dirty="0"/>
              <a:t>Subjects</a:t>
            </a:r>
            <a:r>
              <a:rPr lang="en-US" sz="3600" dirty="0"/>
              <a:t>: </a:t>
            </a:r>
          </a:p>
          <a:p>
            <a:r>
              <a:rPr lang="en-US" sz="2000" i="1" dirty="0"/>
              <a:t>-Computers</a:t>
            </a:r>
          </a:p>
          <a:p>
            <a:r>
              <a:rPr lang="en-US" sz="2000" i="1" dirty="0">
                <a:solidFill>
                  <a:schemeClr val="tx2"/>
                </a:solidFill>
              </a:rPr>
              <a:t>-3D Printing</a:t>
            </a:r>
          </a:p>
          <a:p>
            <a:r>
              <a:rPr lang="en-US" sz="2000" i="1" dirty="0">
                <a:solidFill>
                  <a:schemeClr val="tx2"/>
                </a:solidFill>
              </a:rPr>
              <a:t>-3D Modeling</a:t>
            </a:r>
          </a:p>
          <a:p>
            <a:r>
              <a:rPr lang="en-US" sz="2000" i="1" dirty="0">
                <a:solidFill>
                  <a:schemeClr val="tx2"/>
                </a:solidFill>
              </a:rPr>
              <a:t>-Robotics</a:t>
            </a:r>
          </a:p>
        </p:txBody>
      </p:sp>
      <p:sp>
        <p:nvSpPr>
          <p:cNvPr id="159" name="Rectangle 158">
            <a:extLst>
              <a:ext uri="{FF2B5EF4-FFF2-40B4-BE49-F238E27FC236}">
                <a16:creationId xmlns:a16="http://schemas.microsoft.com/office/drawing/2014/main" id="{6ED988E5-848D-4ED0-B793-F1F376488CFE}"/>
              </a:ext>
            </a:extLst>
          </p:cNvPr>
          <p:cNvSpPr/>
          <p:nvPr/>
        </p:nvSpPr>
        <p:spPr>
          <a:xfrm>
            <a:off x="11980886" y="2546631"/>
            <a:ext cx="2927417" cy="954107"/>
          </a:xfrm>
          <a:prstGeom prst="rect">
            <a:avLst/>
          </a:prstGeom>
        </p:spPr>
        <p:txBody>
          <a:bodyPr wrap="square">
            <a:spAutoFit/>
          </a:bodyPr>
          <a:lstStyle/>
          <a:p>
            <a:r>
              <a:rPr lang="en-US" sz="3600" b="1" dirty="0"/>
              <a:t>Clubs</a:t>
            </a:r>
            <a:r>
              <a:rPr lang="en-US" sz="3600" dirty="0"/>
              <a:t>: </a:t>
            </a:r>
          </a:p>
          <a:p>
            <a:r>
              <a:rPr lang="en-US" sz="2000" i="1" dirty="0"/>
              <a:t>-All</a:t>
            </a:r>
            <a:endParaRPr lang="en-US" sz="2000" i="1" dirty="0">
              <a:solidFill>
                <a:schemeClr val="tx2"/>
              </a:solidFill>
            </a:endParaRPr>
          </a:p>
        </p:txBody>
      </p:sp>
      <p:sp>
        <p:nvSpPr>
          <p:cNvPr id="161" name="Rectangle 160">
            <a:extLst>
              <a:ext uri="{FF2B5EF4-FFF2-40B4-BE49-F238E27FC236}">
                <a16:creationId xmlns:a16="http://schemas.microsoft.com/office/drawing/2014/main" id="{409A16BD-6C34-42FE-9767-F5F0698F9305}"/>
              </a:ext>
            </a:extLst>
          </p:cNvPr>
          <p:cNvSpPr/>
          <p:nvPr/>
        </p:nvSpPr>
        <p:spPr>
          <a:xfrm>
            <a:off x="12055351" y="5313224"/>
            <a:ext cx="2927417" cy="961901"/>
          </a:xfrm>
          <a:prstGeom prst="rect">
            <a:avLst/>
          </a:prstGeom>
        </p:spPr>
        <p:txBody>
          <a:bodyPr wrap="square">
            <a:spAutoFit/>
          </a:bodyPr>
          <a:lstStyle/>
          <a:p>
            <a:r>
              <a:rPr lang="en-US" sz="3600" b="1" dirty="0"/>
              <a:t>Companies</a:t>
            </a:r>
            <a:r>
              <a:rPr lang="en-US" sz="3600" dirty="0"/>
              <a:t>: </a:t>
            </a:r>
          </a:p>
          <a:p>
            <a:r>
              <a:rPr lang="en-US" sz="2000" i="1" dirty="0"/>
              <a:t>-All Companies</a:t>
            </a:r>
            <a:endParaRPr lang="en-US" sz="2000" dirty="0"/>
          </a:p>
        </p:txBody>
      </p:sp>
      <p:sp>
        <p:nvSpPr>
          <p:cNvPr id="162" name="Rectangle 161">
            <a:extLst>
              <a:ext uri="{FF2B5EF4-FFF2-40B4-BE49-F238E27FC236}">
                <a16:creationId xmlns:a16="http://schemas.microsoft.com/office/drawing/2014/main" id="{2D0BD1C3-BBF2-4E9B-8017-49040117A9F3}"/>
              </a:ext>
            </a:extLst>
          </p:cNvPr>
          <p:cNvSpPr/>
          <p:nvPr/>
        </p:nvSpPr>
        <p:spPr>
          <a:xfrm>
            <a:off x="12055351" y="6725301"/>
            <a:ext cx="2927417" cy="1508105"/>
          </a:xfrm>
          <a:prstGeom prst="rect">
            <a:avLst/>
          </a:prstGeom>
        </p:spPr>
        <p:txBody>
          <a:bodyPr wrap="square">
            <a:spAutoFit/>
          </a:bodyPr>
          <a:lstStyle/>
          <a:p>
            <a:r>
              <a:rPr lang="en-US" sz="3600" b="1" dirty="0"/>
              <a:t>Competition Hosts</a:t>
            </a:r>
            <a:r>
              <a:rPr lang="en-US" sz="3600" dirty="0"/>
              <a:t>: </a:t>
            </a:r>
          </a:p>
          <a:p>
            <a:r>
              <a:rPr lang="en-US" sz="2000" i="1" dirty="0"/>
              <a:t>-All Competition Hosts</a:t>
            </a:r>
            <a:endParaRPr lang="en-US" sz="2000" dirty="0"/>
          </a:p>
        </p:txBody>
      </p:sp>
      <p:sp>
        <p:nvSpPr>
          <p:cNvPr id="163" name="TextBox 162">
            <a:extLst>
              <a:ext uri="{FF2B5EF4-FFF2-40B4-BE49-F238E27FC236}">
                <a16:creationId xmlns:a16="http://schemas.microsoft.com/office/drawing/2014/main" id="{BE4968CE-2344-4FBD-B280-8305A322EBE2}"/>
              </a:ext>
            </a:extLst>
          </p:cNvPr>
          <p:cNvSpPr txBox="1"/>
          <p:nvPr/>
        </p:nvSpPr>
        <p:spPr>
          <a:xfrm>
            <a:off x="9259132" y="1696487"/>
            <a:ext cx="2657924" cy="646331"/>
          </a:xfrm>
          <a:prstGeom prst="rect">
            <a:avLst/>
          </a:prstGeom>
          <a:noFill/>
        </p:spPr>
        <p:txBody>
          <a:bodyPr wrap="square" rtlCol="0">
            <a:spAutoFit/>
          </a:bodyPr>
          <a:lstStyle/>
          <a:p>
            <a:r>
              <a:rPr lang="en-US" sz="3600" b="1" dirty="0">
                <a:solidFill>
                  <a:schemeClr val="accent1">
                    <a:lumMod val="40000"/>
                    <a:lumOff val="60000"/>
                  </a:schemeClr>
                </a:solidFill>
              </a:rPr>
              <a:t>Create Post</a:t>
            </a:r>
          </a:p>
        </p:txBody>
      </p:sp>
    </p:spTree>
    <p:extLst>
      <p:ext uri="{BB962C8B-B14F-4D97-AF65-F5344CB8AC3E}">
        <p14:creationId xmlns:p14="http://schemas.microsoft.com/office/powerpoint/2010/main" val="204691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3057F6-5A71-4BFC-8B4C-BAC2ECC742E8}"/>
              </a:ext>
            </a:extLst>
          </p:cNvPr>
          <p:cNvPicPr>
            <a:picLocks noChangeAspect="1"/>
          </p:cNvPicPr>
          <p:nvPr/>
        </p:nvPicPr>
        <p:blipFill>
          <a:blip r:embed="rId2"/>
          <a:stretch>
            <a:fillRect/>
          </a:stretch>
        </p:blipFill>
        <p:spPr>
          <a:xfrm>
            <a:off x="0" y="0"/>
            <a:ext cx="15544800" cy="516458"/>
          </a:xfrm>
          <a:prstGeom prst="rect">
            <a:avLst/>
          </a:prstGeom>
        </p:spPr>
      </p:pic>
      <p:sp>
        <p:nvSpPr>
          <p:cNvPr id="6" name="Rectangle 5">
            <a:extLst>
              <a:ext uri="{FF2B5EF4-FFF2-40B4-BE49-F238E27FC236}">
                <a16:creationId xmlns:a16="http://schemas.microsoft.com/office/drawing/2014/main" id="{38C05A83-EFD8-48FB-BA02-010DDEB5711F}"/>
              </a:ext>
            </a:extLst>
          </p:cNvPr>
          <p:cNvSpPr/>
          <p:nvPr/>
        </p:nvSpPr>
        <p:spPr>
          <a:xfrm>
            <a:off x="1967562" y="516458"/>
            <a:ext cx="10004732" cy="19537676"/>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tx1"/>
              </a:solidFill>
              <a:effectLst>
                <a:outerShdw blurRad="38100" dist="19050" dir="2700000" algn="tl" rotWithShape="0">
                  <a:schemeClr val="dk1">
                    <a:alpha val="40000"/>
                  </a:schemeClr>
                </a:outerShdw>
              </a:effectLst>
              <a:highlight>
                <a:srgbClr val="000000"/>
              </a:highlight>
            </a:endParaRPr>
          </a:p>
        </p:txBody>
      </p:sp>
      <p:sp>
        <p:nvSpPr>
          <p:cNvPr id="7" name="Rectangle 6">
            <a:extLst>
              <a:ext uri="{FF2B5EF4-FFF2-40B4-BE49-F238E27FC236}">
                <a16:creationId xmlns:a16="http://schemas.microsoft.com/office/drawing/2014/main" id="{04F02EC2-EB94-4BA3-85E9-B1E23DC605A9}"/>
              </a:ext>
            </a:extLst>
          </p:cNvPr>
          <p:cNvSpPr/>
          <p:nvPr/>
        </p:nvSpPr>
        <p:spPr>
          <a:xfrm>
            <a:off x="11263" y="516458"/>
            <a:ext cx="1956299" cy="199052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8" name="Rectangle 7">
            <a:extLst>
              <a:ext uri="{FF2B5EF4-FFF2-40B4-BE49-F238E27FC236}">
                <a16:creationId xmlns:a16="http://schemas.microsoft.com/office/drawing/2014/main" id="{FBA5B1ED-1697-44C4-9674-C89529B789D2}"/>
              </a:ext>
            </a:extLst>
          </p:cNvPr>
          <p:cNvSpPr/>
          <p:nvPr/>
        </p:nvSpPr>
        <p:spPr>
          <a:xfrm>
            <a:off x="11972294" y="516458"/>
            <a:ext cx="3572506" cy="2053122"/>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16" name="Rectangle 15">
            <a:extLst>
              <a:ext uri="{FF2B5EF4-FFF2-40B4-BE49-F238E27FC236}">
                <a16:creationId xmlns:a16="http://schemas.microsoft.com/office/drawing/2014/main" id="{D92EAD71-B230-418C-8595-0B59A842AE9E}"/>
              </a:ext>
            </a:extLst>
          </p:cNvPr>
          <p:cNvSpPr/>
          <p:nvPr/>
        </p:nvSpPr>
        <p:spPr>
          <a:xfrm>
            <a:off x="5192162" y="606263"/>
            <a:ext cx="2786340" cy="584775"/>
          </a:xfrm>
          <a:prstGeom prst="rect">
            <a:avLst/>
          </a:prstGeom>
          <a:noFill/>
          <a:ln>
            <a:noFill/>
          </a:ln>
        </p:spPr>
        <p:txBody>
          <a:bodyPr wrap="none" lIns="91440" tIns="45720" rIns="91440" bIns="45720">
            <a:spAutoFit/>
          </a:bodyPr>
          <a:lstStyle/>
          <a:p>
            <a:pPr algn="ctr"/>
            <a:r>
              <a:rPr lang="en-US" sz="3200" b="1" dirty="0">
                <a:ln w="9525">
                  <a:solidFill>
                    <a:schemeClr val="bg1"/>
                  </a:solidFill>
                  <a:prstDash val="solid"/>
                </a:ln>
                <a:solidFill>
                  <a:schemeClr val="accent5"/>
                </a:solidFill>
                <a:latin typeface="Castellar" panose="020A0402060406010301" pitchFamily="18" charset="0"/>
              </a:rPr>
              <a:t>Main Page</a:t>
            </a:r>
          </a:p>
        </p:txBody>
      </p:sp>
      <p:sp>
        <p:nvSpPr>
          <p:cNvPr id="43" name="TextBox 42">
            <a:extLst>
              <a:ext uri="{FF2B5EF4-FFF2-40B4-BE49-F238E27FC236}">
                <a16:creationId xmlns:a16="http://schemas.microsoft.com/office/drawing/2014/main" id="{38FE9D8A-C897-4AB9-BAB4-0A7B904DE6FB}"/>
              </a:ext>
            </a:extLst>
          </p:cNvPr>
          <p:cNvSpPr txBox="1"/>
          <p:nvPr/>
        </p:nvSpPr>
        <p:spPr>
          <a:xfrm>
            <a:off x="12028897" y="5287355"/>
            <a:ext cx="3477452" cy="76944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solidFill>
                  <a:srgbClr val="00B050"/>
                </a:solidFill>
              </a:rPr>
              <a:t>President</a:t>
            </a:r>
            <a:r>
              <a:rPr lang="en-US" sz="2000" dirty="0">
                <a:solidFill>
                  <a:schemeClr val="accent1"/>
                </a:solidFill>
              </a:rPr>
              <a:t>: </a:t>
            </a:r>
          </a:p>
          <a:p>
            <a:pPr algn="ctr"/>
            <a:r>
              <a:rPr lang="en-US" sz="2000" dirty="0">
                <a:solidFill>
                  <a:schemeClr val="accent1"/>
                </a:solidFill>
              </a:rPr>
              <a:t>Brandon Torres</a:t>
            </a:r>
          </a:p>
        </p:txBody>
      </p:sp>
      <p:sp>
        <p:nvSpPr>
          <p:cNvPr id="44" name="TextBox 43">
            <a:extLst>
              <a:ext uri="{FF2B5EF4-FFF2-40B4-BE49-F238E27FC236}">
                <a16:creationId xmlns:a16="http://schemas.microsoft.com/office/drawing/2014/main" id="{E699A585-6AA8-46E4-94DA-84008D78E8BA}"/>
              </a:ext>
            </a:extLst>
          </p:cNvPr>
          <p:cNvSpPr txBox="1"/>
          <p:nvPr/>
        </p:nvSpPr>
        <p:spPr>
          <a:xfrm>
            <a:off x="12028897" y="8207759"/>
            <a:ext cx="3477452"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solidFill>
                  <a:srgbClr val="00B050"/>
                </a:solidFill>
              </a:rPr>
              <a:t>Vice President:</a:t>
            </a:r>
          </a:p>
          <a:p>
            <a:pPr algn="ctr"/>
            <a:r>
              <a:rPr lang="en-US" sz="2400" dirty="0">
                <a:solidFill>
                  <a:srgbClr val="00B050"/>
                </a:solidFill>
              </a:rPr>
              <a:t> </a:t>
            </a:r>
            <a:r>
              <a:rPr lang="en-US" sz="2000" dirty="0">
                <a:solidFill>
                  <a:schemeClr val="accent1"/>
                </a:solidFill>
              </a:rPr>
              <a:t>Mike Jones</a:t>
            </a:r>
          </a:p>
        </p:txBody>
      </p:sp>
      <p:sp>
        <p:nvSpPr>
          <p:cNvPr id="45" name="TextBox 44">
            <a:extLst>
              <a:ext uri="{FF2B5EF4-FFF2-40B4-BE49-F238E27FC236}">
                <a16:creationId xmlns:a16="http://schemas.microsoft.com/office/drawing/2014/main" id="{E6CE9E40-F720-4B8F-B049-8FE519860DC1}"/>
              </a:ext>
            </a:extLst>
          </p:cNvPr>
          <p:cNvSpPr txBox="1"/>
          <p:nvPr/>
        </p:nvSpPr>
        <p:spPr>
          <a:xfrm>
            <a:off x="12037682" y="11797866"/>
            <a:ext cx="3441730" cy="113877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err="1">
                <a:solidFill>
                  <a:srgbClr val="00B050"/>
                </a:solidFill>
              </a:rPr>
              <a:t>UCTechweb</a:t>
            </a:r>
            <a:r>
              <a:rPr lang="en-US" sz="2400" dirty="0">
                <a:solidFill>
                  <a:srgbClr val="00B050"/>
                </a:solidFill>
              </a:rPr>
              <a:t> Active Member</a:t>
            </a:r>
            <a:r>
              <a:rPr lang="en-US" sz="2400" dirty="0">
                <a:solidFill>
                  <a:schemeClr val="accent1"/>
                </a:solidFill>
              </a:rPr>
              <a:t>:</a:t>
            </a:r>
          </a:p>
          <a:p>
            <a:pPr algn="ctr"/>
            <a:r>
              <a:rPr lang="en-US" sz="2000" dirty="0">
                <a:solidFill>
                  <a:schemeClr val="accent1"/>
                </a:solidFill>
              </a:rPr>
              <a:t> Renee Smith</a:t>
            </a:r>
          </a:p>
        </p:txBody>
      </p:sp>
      <p:sp>
        <p:nvSpPr>
          <p:cNvPr id="46" name="Rectangle 45">
            <a:extLst>
              <a:ext uri="{FF2B5EF4-FFF2-40B4-BE49-F238E27FC236}">
                <a16:creationId xmlns:a16="http://schemas.microsoft.com/office/drawing/2014/main" id="{31F11431-1F50-4CB9-B2F4-2A7819FEACC8}"/>
              </a:ext>
            </a:extLst>
          </p:cNvPr>
          <p:cNvSpPr/>
          <p:nvPr/>
        </p:nvSpPr>
        <p:spPr>
          <a:xfrm>
            <a:off x="12327442" y="1900300"/>
            <a:ext cx="2880363" cy="646331"/>
          </a:xfrm>
          <a:prstGeom prst="rect">
            <a:avLst/>
          </a:prstGeom>
          <a:noFill/>
          <a:ln>
            <a:noFill/>
          </a:ln>
        </p:spPr>
        <p:txBody>
          <a:bodyPr wrap="square" lIns="91440" tIns="45720" rIns="91440" bIns="45720">
            <a:spAutoFit/>
          </a:bodyPr>
          <a:lstStyle/>
          <a:p>
            <a:pPr algn="ctr"/>
            <a:r>
              <a:rPr lang="en-US" sz="3600" b="1" dirty="0">
                <a:ln w="9525">
                  <a:solidFill>
                    <a:schemeClr val="bg1"/>
                  </a:solidFill>
                  <a:prstDash val="solid"/>
                </a:ln>
                <a:solidFill>
                  <a:schemeClr val="bg1"/>
                </a:solidFill>
                <a:latin typeface="Castellar" panose="020A0402060406010301" pitchFamily="18" charset="0"/>
              </a:rPr>
              <a:t>members</a:t>
            </a:r>
          </a:p>
        </p:txBody>
      </p:sp>
      <p:sp>
        <p:nvSpPr>
          <p:cNvPr id="47" name="Rectangle 46">
            <a:extLst>
              <a:ext uri="{FF2B5EF4-FFF2-40B4-BE49-F238E27FC236}">
                <a16:creationId xmlns:a16="http://schemas.microsoft.com/office/drawing/2014/main" id="{EDB80489-D664-4499-A2FE-DE8FB8309490}"/>
              </a:ext>
            </a:extLst>
          </p:cNvPr>
          <p:cNvSpPr/>
          <p:nvPr/>
        </p:nvSpPr>
        <p:spPr>
          <a:xfrm>
            <a:off x="219044" y="2712819"/>
            <a:ext cx="1417764" cy="64633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91440" tIns="45720" rIns="91440" bIns="45720">
            <a:spAutoFit/>
          </a:bodyPr>
          <a:lstStyle/>
          <a:p>
            <a:pPr algn="ctr"/>
            <a:r>
              <a:rPr lang="en-US" dirty="0">
                <a:ln w="0"/>
                <a:solidFill>
                  <a:schemeClr val="tx1"/>
                </a:solidFill>
                <a:effectLst>
                  <a:outerShdw blurRad="38100" dist="19050" dir="2700000" algn="tl" rotWithShape="0">
                    <a:schemeClr val="dk1">
                      <a:alpha val="40000"/>
                    </a:schemeClr>
                  </a:outerShdw>
                </a:effectLst>
                <a:latin typeface="Castellar" panose="020A0402060406010301" pitchFamily="18" charset="0"/>
              </a:rPr>
              <a:t>Meeting </a:t>
            </a:r>
            <a:r>
              <a:rPr lang="en-US" dirty="0" err="1">
                <a:ln w="0"/>
                <a:solidFill>
                  <a:schemeClr val="tx1"/>
                </a:solidFill>
                <a:effectLst>
                  <a:outerShdw blurRad="38100" dist="19050" dir="2700000" algn="tl" rotWithShape="0">
                    <a:schemeClr val="dk1">
                      <a:alpha val="40000"/>
                    </a:schemeClr>
                  </a:outerShdw>
                </a:effectLst>
                <a:latin typeface="Castellar" panose="020A0402060406010301" pitchFamily="18" charset="0"/>
              </a:rPr>
              <a:t>tIMES</a:t>
            </a:r>
            <a:endParaRPr lang="en-US" dirty="0">
              <a:ln w="0"/>
              <a:solidFill>
                <a:schemeClr val="tx1"/>
              </a:solidFill>
              <a:effectLst>
                <a:outerShdw blurRad="38100" dist="19050" dir="2700000" algn="tl" rotWithShape="0">
                  <a:schemeClr val="dk1">
                    <a:alpha val="40000"/>
                  </a:schemeClr>
                </a:outerShdw>
              </a:effectLst>
              <a:latin typeface="Castellar" panose="020A0402060406010301" pitchFamily="18" charset="0"/>
            </a:endParaRPr>
          </a:p>
        </p:txBody>
      </p:sp>
      <p:pic>
        <p:nvPicPr>
          <p:cNvPr id="3" name="Picture 2">
            <a:extLst>
              <a:ext uri="{FF2B5EF4-FFF2-40B4-BE49-F238E27FC236}">
                <a16:creationId xmlns:a16="http://schemas.microsoft.com/office/drawing/2014/main" id="{64AC29AF-2AF3-46CA-8749-15C69272D1C6}"/>
              </a:ext>
            </a:extLst>
          </p:cNvPr>
          <p:cNvPicPr>
            <a:picLocks noChangeAspect="1"/>
          </p:cNvPicPr>
          <p:nvPr/>
        </p:nvPicPr>
        <p:blipFill>
          <a:blip r:embed="rId3"/>
          <a:stretch>
            <a:fillRect/>
          </a:stretch>
        </p:blipFill>
        <p:spPr>
          <a:xfrm>
            <a:off x="103587" y="747324"/>
            <a:ext cx="1771650" cy="1028700"/>
          </a:xfrm>
          <a:prstGeom prst="rect">
            <a:avLst/>
          </a:prstGeom>
          <a:ln>
            <a:solidFill>
              <a:schemeClr val="tx1">
                <a:lumMod val="95000"/>
                <a:lumOff val="5000"/>
              </a:schemeClr>
            </a:solidFill>
          </a:ln>
        </p:spPr>
      </p:pic>
      <p:pic>
        <p:nvPicPr>
          <p:cNvPr id="54" name="Picture 53">
            <a:extLst>
              <a:ext uri="{FF2B5EF4-FFF2-40B4-BE49-F238E27FC236}">
                <a16:creationId xmlns:a16="http://schemas.microsoft.com/office/drawing/2014/main" id="{1BFA42F9-B550-4C5C-BC0E-80AE9DFFB5B7}"/>
              </a:ext>
            </a:extLst>
          </p:cNvPr>
          <p:cNvPicPr>
            <a:picLocks noChangeAspect="1"/>
          </p:cNvPicPr>
          <p:nvPr/>
        </p:nvPicPr>
        <p:blipFill>
          <a:blip r:embed="rId4"/>
          <a:stretch>
            <a:fillRect/>
          </a:stretch>
        </p:blipFill>
        <p:spPr>
          <a:xfrm>
            <a:off x="12651243" y="2818464"/>
            <a:ext cx="2119554" cy="2490617"/>
          </a:xfrm>
          <a:prstGeom prst="rect">
            <a:avLst/>
          </a:prstGeom>
        </p:spPr>
      </p:pic>
      <p:pic>
        <p:nvPicPr>
          <p:cNvPr id="27" name="Picture 26">
            <a:extLst>
              <a:ext uri="{FF2B5EF4-FFF2-40B4-BE49-F238E27FC236}">
                <a16:creationId xmlns:a16="http://schemas.microsoft.com/office/drawing/2014/main" id="{89E2812D-3BC1-4558-80DD-682F8A2779E5}"/>
              </a:ext>
            </a:extLst>
          </p:cNvPr>
          <p:cNvPicPr>
            <a:picLocks noChangeAspect="1"/>
          </p:cNvPicPr>
          <p:nvPr/>
        </p:nvPicPr>
        <p:blipFill>
          <a:blip r:embed="rId5"/>
          <a:stretch>
            <a:fillRect/>
          </a:stretch>
        </p:blipFill>
        <p:spPr>
          <a:xfrm>
            <a:off x="12651243" y="6574158"/>
            <a:ext cx="2119554" cy="1597585"/>
          </a:xfrm>
          <a:prstGeom prst="rect">
            <a:avLst/>
          </a:prstGeom>
        </p:spPr>
      </p:pic>
      <p:pic>
        <p:nvPicPr>
          <p:cNvPr id="28" name="Picture 27">
            <a:extLst>
              <a:ext uri="{FF2B5EF4-FFF2-40B4-BE49-F238E27FC236}">
                <a16:creationId xmlns:a16="http://schemas.microsoft.com/office/drawing/2014/main" id="{C55E743A-5E49-4475-9FA8-DFB689F866A0}"/>
              </a:ext>
            </a:extLst>
          </p:cNvPr>
          <p:cNvPicPr>
            <a:picLocks noChangeAspect="1"/>
          </p:cNvPicPr>
          <p:nvPr/>
        </p:nvPicPr>
        <p:blipFill>
          <a:blip r:embed="rId6"/>
          <a:stretch>
            <a:fillRect/>
          </a:stretch>
        </p:blipFill>
        <p:spPr>
          <a:xfrm>
            <a:off x="12835246" y="9321176"/>
            <a:ext cx="1823816" cy="2271954"/>
          </a:xfrm>
          <a:prstGeom prst="rect">
            <a:avLst/>
          </a:prstGeom>
        </p:spPr>
      </p:pic>
      <p:sp>
        <p:nvSpPr>
          <p:cNvPr id="55" name="TextBox 54">
            <a:extLst>
              <a:ext uri="{FF2B5EF4-FFF2-40B4-BE49-F238E27FC236}">
                <a16:creationId xmlns:a16="http://schemas.microsoft.com/office/drawing/2014/main" id="{9BC10000-E4FC-4282-A316-1EA5A7D916C0}"/>
              </a:ext>
            </a:extLst>
          </p:cNvPr>
          <p:cNvSpPr txBox="1"/>
          <p:nvPr/>
        </p:nvSpPr>
        <p:spPr>
          <a:xfrm>
            <a:off x="12064619" y="15418922"/>
            <a:ext cx="3312541" cy="4759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solidFill>
                  <a:srgbClr val="00B050"/>
                </a:solidFill>
              </a:rPr>
              <a:t>All Members</a:t>
            </a:r>
            <a:endParaRPr lang="en-US" sz="2000" dirty="0">
              <a:solidFill>
                <a:schemeClr val="accent1"/>
              </a:solidFill>
            </a:endParaRPr>
          </a:p>
        </p:txBody>
      </p:sp>
      <p:sp>
        <p:nvSpPr>
          <p:cNvPr id="56" name="Rectangle 55">
            <a:extLst>
              <a:ext uri="{FF2B5EF4-FFF2-40B4-BE49-F238E27FC236}">
                <a16:creationId xmlns:a16="http://schemas.microsoft.com/office/drawing/2014/main" id="{61BD64CE-2EBD-4086-BE87-10FC758B21C1}"/>
              </a:ext>
            </a:extLst>
          </p:cNvPr>
          <p:cNvSpPr/>
          <p:nvPr/>
        </p:nvSpPr>
        <p:spPr>
          <a:xfrm>
            <a:off x="254698" y="1858521"/>
            <a:ext cx="1382110" cy="584775"/>
          </a:xfrm>
          <a:prstGeom prst="rect">
            <a:avLst/>
          </a:prstGeom>
          <a:noFill/>
          <a:ln>
            <a:noFill/>
          </a:ln>
        </p:spPr>
        <p:txBody>
          <a:bodyPr wrap="none" lIns="91440" tIns="45720" rIns="91440" bIns="45720">
            <a:spAutoFit/>
          </a:bodyPr>
          <a:lstStyle/>
          <a:p>
            <a:pPr algn="ctr"/>
            <a:r>
              <a:rPr lang="en-US" sz="3200" b="1" dirty="0" err="1">
                <a:ln w="9525">
                  <a:solidFill>
                    <a:schemeClr val="bg1"/>
                  </a:solidFill>
                  <a:prstDash val="solid"/>
                </a:ln>
                <a:solidFill>
                  <a:schemeClr val="accent5"/>
                </a:solidFill>
                <a:latin typeface="Castellar" panose="020A0402060406010301" pitchFamily="18" charset="0"/>
              </a:rPr>
              <a:t>asme</a:t>
            </a:r>
            <a:endParaRPr lang="en-US" sz="3200" b="1" dirty="0">
              <a:ln w="9525">
                <a:solidFill>
                  <a:schemeClr val="bg1"/>
                </a:solidFill>
                <a:prstDash val="solid"/>
              </a:ln>
              <a:solidFill>
                <a:schemeClr val="accent5"/>
              </a:solidFill>
              <a:latin typeface="Castellar" panose="020A0402060406010301" pitchFamily="18" charset="0"/>
            </a:endParaRPr>
          </a:p>
        </p:txBody>
      </p:sp>
      <p:cxnSp>
        <p:nvCxnSpPr>
          <p:cNvPr id="34" name="Straight Connector 33">
            <a:extLst>
              <a:ext uri="{FF2B5EF4-FFF2-40B4-BE49-F238E27FC236}">
                <a16:creationId xmlns:a16="http://schemas.microsoft.com/office/drawing/2014/main" id="{FBBAA0DE-1C65-4FC6-B8C9-603BEB8D54BD}"/>
              </a:ext>
            </a:extLst>
          </p:cNvPr>
          <p:cNvCxnSpPr>
            <a:cxnSpLocks/>
          </p:cNvCxnSpPr>
          <p:nvPr/>
        </p:nvCxnSpPr>
        <p:spPr>
          <a:xfrm>
            <a:off x="0" y="3359150"/>
            <a:ext cx="1967562" cy="0"/>
          </a:xfrm>
          <a:prstGeom prst="line">
            <a:avLst/>
          </a:prstGeom>
        </p:spPr>
        <p:style>
          <a:lnRef idx="1">
            <a:schemeClr val="dk1"/>
          </a:lnRef>
          <a:fillRef idx="0">
            <a:schemeClr val="dk1"/>
          </a:fillRef>
          <a:effectRef idx="0">
            <a:schemeClr val="dk1"/>
          </a:effectRef>
          <a:fontRef idx="minor">
            <a:schemeClr val="tx1"/>
          </a:fontRef>
        </p:style>
      </p:cxnSp>
      <p:sp>
        <p:nvSpPr>
          <p:cNvPr id="59" name="Rectangle 58">
            <a:extLst>
              <a:ext uri="{FF2B5EF4-FFF2-40B4-BE49-F238E27FC236}">
                <a16:creationId xmlns:a16="http://schemas.microsoft.com/office/drawing/2014/main" id="{86474350-C9DD-4290-8AF2-72FCAE0494C3}"/>
              </a:ext>
            </a:extLst>
          </p:cNvPr>
          <p:cNvSpPr/>
          <p:nvPr/>
        </p:nvSpPr>
        <p:spPr>
          <a:xfrm>
            <a:off x="11264" y="3440034"/>
            <a:ext cx="1863974" cy="2862322"/>
          </a:xfrm>
          <a:prstGeom prst="rect">
            <a:avLst/>
          </a:prstGeom>
        </p:spPr>
        <p:txBody>
          <a:bodyPr wrap="square">
            <a:spAutoFit/>
          </a:bodyPr>
          <a:lstStyle/>
          <a:p>
            <a:r>
              <a:rPr lang="en-US" sz="2000" b="1" dirty="0"/>
              <a:t>BUILD TEAM MEETINGS</a:t>
            </a:r>
            <a:r>
              <a:rPr lang="en-US" sz="2000" dirty="0"/>
              <a:t>: </a:t>
            </a:r>
          </a:p>
          <a:p>
            <a:r>
              <a:rPr lang="en-US" sz="2000" i="1" dirty="0"/>
              <a:t>Date  </a:t>
            </a:r>
            <a:r>
              <a:rPr lang="en-US" sz="2000" dirty="0"/>
              <a:t> MWF</a:t>
            </a:r>
          </a:p>
          <a:p>
            <a:r>
              <a:rPr lang="en-US" sz="2000" i="1" dirty="0"/>
              <a:t>Time</a:t>
            </a:r>
            <a:r>
              <a:rPr lang="en-US" sz="2000" dirty="0"/>
              <a:t> 4:00pm</a:t>
            </a:r>
          </a:p>
          <a:p>
            <a:endParaRPr lang="en-US" sz="2000" dirty="0"/>
          </a:p>
          <a:p>
            <a:r>
              <a:rPr lang="en-US" sz="2000" b="1" dirty="0"/>
              <a:t>NEXT MONTHLY MEETING</a:t>
            </a:r>
            <a:r>
              <a:rPr lang="en-US" sz="2000" dirty="0"/>
              <a:t>:</a:t>
            </a:r>
          </a:p>
          <a:p>
            <a:r>
              <a:rPr lang="en-US" sz="2000" i="1" dirty="0"/>
              <a:t>Date  6/2/</a:t>
            </a:r>
            <a:r>
              <a:rPr lang="en-US" sz="2000" dirty="0"/>
              <a:t>2017 </a:t>
            </a:r>
          </a:p>
          <a:p>
            <a:r>
              <a:rPr lang="en-US" sz="2000" i="1" dirty="0"/>
              <a:t>Time </a:t>
            </a:r>
            <a:r>
              <a:rPr lang="en-US" sz="2000" dirty="0"/>
              <a:t> 6:00pm</a:t>
            </a:r>
          </a:p>
        </p:txBody>
      </p:sp>
      <p:sp>
        <p:nvSpPr>
          <p:cNvPr id="38" name="TextBox 37">
            <a:extLst>
              <a:ext uri="{FF2B5EF4-FFF2-40B4-BE49-F238E27FC236}">
                <a16:creationId xmlns:a16="http://schemas.microsoft.com/office/drawing/2014/main" id="{2D03F812-818A-4B69-A594-502272D73301}"/>
              </a:ext>
            </a:extLst>
          </p:cNvPr>
          <p:cNvSpPr txBox="1"/>
          <p:nvPr/>
        </p:nvSpPr>
        <p:spPr>
          <a:xfrm>
            <a:off x="19454" y="7746094"/>
            <a:ext cx="1783824" cy="553998"/>
          </a:xfrm>
          <a:prstGeom prst="rect">
            <a:avLst/>
          </a:prstGeom>
          <a:noFill/>
        </p:spPr>
        <p:txBody>
          <a:bodyPr wrap="square" rtlCol="0">
            <a:spAutoFit/>
          </a:bodyPr>
          <a:lstStyle/>
          <a:p>
            <a:r>
              <a:rPr lang="en-US" sz="1500" b="1" dirty="0"/>
              <a:t>Welcomed Majors</a:t>
            </a:r>
            <a:r>
              <a:rPr lang="en-US" sz="1500" dirty="0"/>
              <a:t>:</a:t>
            </a:r>
          </a:p>
          <a:p>
            <a:r>
              <a:rPr lang="en-US" sz="1500" dirty="0"/>
              <a:t>All Majors</a:t>
            </a:r>
          </a:p>
        </p:txBody>
      </p:sp>
      <p:sp>
        <p:nvSpPr>
          <p:cNvPr id="66" name="TextBox 65">
            <a:extLst>
              <a:ext uri="{FF2B5EF4-FFF2-40B4-BE49-F238E27FC236}">
                <a16:creationId xmlns:a16="http://schemas.microsoft.com/office/drawing/2014/main" id="{7F5DB7B1-F3DE-4530-8FBE-C6F22AC6FF0B}"/>
              </a:ext>
            </a:extLst>
          </p:cNvPr>
          <p:cNvSpPr txBox="1"/>
          <p:nvPr/>
        </p:nvSpPr>
        <p:spPr>
          <a:xfrm>
            <a:off x="3403745" y="8775127"/>
            <a:ext cx="4098892" cy="1200329"/>
          </a:xfrm>
          <a:prstGeom prst="rect">
            <a:avLst/>
          </a:prstGeom>
          <a:noFill/>
        </p:spPr>
        <p:txBody>
          <a:bodyPr wrap="square" rtlCol="0">
            <a:spAutoFit/>
          </a:bodyPr>
          <a:lstStyle/>
          <a:p>
            <a:r>
              <a:rPr lang="en-US" b="1" dirty="0">
                <a:solidFill>
                  <a:schemeClr val="bg1"/>
                </a:solidFill>
              </a:rPr>
              <a:t>Competitions, YEAR:</a:t>
            </a:r>
          </a:p>
          <a:p>
            <a:r>
              <a:rPr lang="en-US" i="1" dirty="0">
                <a:solidFill>
                  <a:schemeClr val="bg1"/>
                </a:solidFill>
              </a:rPr>
              <a:t>ASME ROBOTICS 2017</a:t>
            </a:r>
          </a:p>
          <a:p>
            <a:r>
              <a:rPr lang="en-US" i="1" dirty="0">
                <a:solidFill>
                  <a:schemeClr val="bg1"/>
                </a:solidFill>
              </a:rPr>
              <a:t>ASME ROBOTICS 2016</a:t>
            </a:r>
          </a:p>
          <a:p>
            <a:r>
              <a:rPr lang="en-US" i="1" dirty="0">
                <a:solidFill>
                  <a:schemeClr val="bg1"/>
                </a:solidFill>
              </a:rPr>
              <a:t>ESRA 3D MECHANICS 2015</a:t>
            </a:r>
          </a:p>
        </p:txBody>
      </p:sp>
      <p:sp>
        <p:nvSpPr>
          <p:cNvPr id="67" name="TextBox 66">
            <a:extLst>
              <a:ext uri="{FF2B5EF4-FFF2-40B4-BE49-F238E27FC236}">
                <a16:creationId xmlns:a16="http://schemas.microsoft.com/office/drawing/2014/main" id="{21DC3B6A-914C-46FC-8954-A1EA4870BCC5}"/>
              </a:ext>
            </a:extLst>
          </p:cNvPr>
          <p:cNvSpPr txBox="1"/>
          <p:nvPr/>
        </p:nvSpPr>
        <p:spPr>
          <a:xfrm>
            <a:off x="5524" y="8270910"/>
            <a:ext cx="2198171" cy="1292662"/>
          </a:xfrm>
          <a:prstGeom prst="rect">
            <a:avLst/>
          </a:prstGeom>
          <a:noFill/>
        </p:spPr>
        <p:txBody>
          <a:bodyPr wrap="square" rtlCol="0">
            <a:spAutoFit/>
          </a:bodyPr>
          <a:lstStyle/>
          <a:p>
            <a:r>
              <a:rPr lang="en-US" sz="1500" b="1" dirty="0"/>
              <a:t>Major Percentage:    </a:t>
            </a:r>
            <a:r>
              <a:rPr lang="en-US" sz="1500" i="1" dirty="0"/>
              <a:t>Mech Engineering : 98%</a:t>
            </a:r>
          </a:p>
          <a:p>
            <a:r>
              <a:rPr lang="en-US" sz="1500" i="1" dirty="0"/>
              <a:t>Civil Engineering: 1%</a:t>
            </a:r>
          </a:p>
          <a:p>
            <a:r>
              <a:rPr lang="en-US" sz="1500" i="1" dirty="0"/>
              <a:t>Undeclared: 1%</a:t>
            </a:r>
          </a:p>
          <a:p>
            <a:r>
              <a:rPr lang="en-US" dirty="0"/>
              <a:t> </a:t>
            </a:r>
          </a:p>
        </p:txBody>
      </p:sp>
      <p:sp>
        <p:nvSpPr>
          <p:cNvPr id="68" name="TextBox 67">
            <a:extLst>
              <a:ext uri="{FF2B5EF4-FFF2-40B4-BE49-F238E27FC236}">
                <a16:creationId xmlns:a16="http://schemas.microsoft.com/office/drawing/2014/main" id="{F0B5498D-DEBA-4934-BED7-E125BB4B7639}"/>
              </a:ext>
            </a:extLst>
          </p:cNvPr>
          <p:cNvSpPr txBox="1"/>
          <p:nvPr/>
        </p:nvSpPr>
        <p:spPr>
          <a:xfrm>
            <a:off x="419871" y="7394857"/>
            <a:ext cx="868742" cy="400110"/>
          </a:xfrm>
          <a:prstGeom prst="rect">
            <a:avLst/>
          </a:prstGeom>
          <a:noFill/>
        </p:spPr>
        <p:txBody>
          <a:bodyPr wrap="square" rtlCol="0">
            <a:spAutoFit/>
          </a:bodyPr>
          <a:lstStyle/>
          <a:p>
            <a:r>
              <a:rPr lang="en-US" sz="2000" b="1" dirty="0"/>
              <a:t>FACTS</a:t>
            </a:r>
            <a:endParaRPr lang="en-US" sz="2000" dirty="0"/>
          </a:p>
        </p:txBody>
      </p:sp>
      <p:sp>
        <p:nvSpPr>
          <p:cNvPr id="69" name="TextBox 68">
            <a:extLst>
              <a:ext uri="{FF2B5EF4-FFF2-40B4-BE49-F238E27FC236}">
                <a16:creationId xmlns:a16="http://schemas.microsoft.com/office/drawing/2014/main" id="{EF93A62B-0727-4319-BD6D-6C3FBF43215E}"/>
              </a:ext>
            </a:extLst>
          </p:cNvPr>
          <p:cNvSpPr txBox="1"/>
          <p:nvPr/>
        </p:nvSpPr>
        <p:spPr>
          <a:xfrm>
            <a:off x="5524" y="9310852"/>
            <a:ext cx="2198171" cy="1061829"/>
          </a:xfrm>
          <a:prstGeom prst="rect">
            <a:avLst/>
          </a:prstGeom>
          <a:noFill/>
        </p:spPr>
        <p:txBody>
          <a:bodyPr wrap="square" rtlCol="0">
            <a:spAutoFit/>
          </a:bodyPr>
          <a:lstStyle/>
          <a:p>
            <a:r>
              <a:rPr lang="en-US" sz="1500" b="1" dirty="0"/>
              <a:t>Majors Seeking:</a:t>
            </a:r>
          </a:p>
          <a:p>
            <a:r>
              <a:rPr lang="en-US" sz="1500" i="1" dirty="0"/>
              <a:t>Mechanical Engineers</a:t>
            </a:r>
          </a:p>
          <a:p>
            <a:r>
              <a:rPr lang="en-US" sz="1500" i="1" dirty="0"/>
              <a:t>Electrical Engineers</a:t>
            </a:r>
          </a:p>
          <a:p>
            <a:r>
              <a:rPr lang="en-US" dirty="0"/>
              <a:t> </a:t>
            </a:r>
          </a:p>
        </p:txBody>
      </p:sp>
      <p:sp>
        <p:nvSpPr>
          <p:cNvPr id="70" name="TextBox 69">
            <a:extLst>
              <a:ext uri="{FF2B5EF4-FFF2-40B4-BE49-F238E27FC236}">
                <a16:creationId xmlns:a16="http://schemas.microsoft.com/office/drawing/2014/main" id="{EC7D6B3F-E7C4-4BF8-AE77-E84DB602338F}"/>
              </a:ext>
            </a:extLst>
          </p:cNvPr>
          <p:cNvSpPr txBox="1"/>
          <p:nvPr/>
        </p:nvSpPr>
        <p:spPr>
          <a:xfrm>
            <a:off x="6772342" y="8766775"/>
            <a:ext cx="4098892" cy="1477328"/>
          </a:xfrm>
          <a:prstGeom prst="rect">
            <a:avLst/>
          </a:prstGeom>
          <a:noFill/>
        </p:spPr>
        <p:txBody>
          <a:bodyPr wrap="square" rtlCol="0">
            <a:spAutoFit/>
          </a:bodyPr>
          <a:lstStyle/>
          <a:p>
            <a:r>
              <a:rPr lang="en-US" b="1" dirty="0">
                <a:solidFill>
                  <a:schemeClr val="bg1"/>
                </a:solidFill>
              </a:rPr>
              <a:t>AWARDS:</a:t>
            </a:r>
          </a:p>
          <a:p>
            <a:r>
              <a:rPr lang="en-US" b="1" dirty="0">
                <a:solidFill>
                  <a:schemeClr val="bg1"/>
                </a:solidFill>
              </a:rPr>
              <a:t>1</a:t>
            </a:r>
            <a:r>
              <a:rPr lang="en-US" b="1" baseline="30000" dirty="0">
                <a:solidFill>
                  <a:schemeClr val="bg1"/>
                </a:solidFill>
              </a:rPr>
              <a:t>st</a:t>
            </a:r>
            <a:r>
              <a:rPr lang="en-US" b="1" dirty="0">
                <a:solidFill>
                  <a:schemeClr val="bg1"/>
                </a:solidFill>
              </a:rPr>
              <a:t> Place: ASME ROBOTICS 2017</a:t>
            </a:r>
          </a:p>
          <a:p>
            <a:r>
              <a:rPr lang="en-US" b="1" dirty="0">
                <a:solidFill>
                  <a:schemeClr val="bg1"/>
                </a:solidFill>
              </a:rPr>
              <a:t>Charles T. Main Award 2017</a:t>
            </a:r>
          </a:p>
          <a:p>
            <a:r>
              <a:rPr lang="en-US" b="1" dirty="0">
                <a:solidFill>
                  <a:schemeClr val="bg1"/>
                </a:solidFill>
              </a:rPr>
              <a:t>3</a:t>
            </a:r>
            <a:r>
              <a:rPr lang="en-US" b="1" baseline="30000" dirty="0">
                <a:solidFill>
                  <a:schemeClr val="bg1"/>
                </a:solidFill>
              </a:rPr>
              <a:t>rd</a:t>
            </a:r>
            <a:r>
              <a:rPr lang="en-US" b="1" dirty="0">
                <a:solidFill>
                  <a:schemeClr val="bg1"/>
                </a:solidFill>
              </a:rPr>
              <a:t> Place: ASME ROBOTICS 2016</a:t>
            </a:r>
          </a:p>
          <a:p>
            <a:endParaRPr lang="en-US" dirty="0">
              <a:solidFill>
                <a:schemeClr val="bg1"/>
              </a:solidFill>
            </a:endParaRPr>
          </a:p>
        </p:txBody>
      </p:sp>
      <p:pic>
        <p:nvPicPr>
          <p:cNvPr id="71" name="Picture 70">
            <a:extLst>
              <a:ext uri="{FF2B5EF4-FFF2-40B4-BE49-F238E27FC236}">
                <a16:creationId xmlns:a16="http://schemas.microsoft.com/office/drawing/2014/main" id="{0F9871EB-478A-460A-88CA-2565DE8D6BFD}"/>
              </a:ext>
            </a:extLst>
          </p:cNvPr>
          <p:cNvPicPr>
            <a:picLocks noChangeAspect="1"/>
          </p:cNvPicPr>
          <p:nvPr/>
        </p:nvPicPr>
        <p:blipFill>
          <a:blip r:embed="rId7"/>
          <a:stretch>
            <a:fillRect/>
          </a:stretch>
        </p:blipFill>
        <p:spPr>
          <a:xfrm>
            <a:off x="2094348" y="10463578"/>
            <a:ext cx="4426334" cy="2856182"/>
          </a:xfrm>
          <a:prstGeom prst="rect">
            <a:avLst/>
          </a:prstGeom>
        </p:spPr>
      </p:pic>
      <p:pic>
        <p:nvPicPr>
          <p:cNvPr id="72" name="Picture 71">
            <a:extLst>
              <a:ext uri="{FF2B5EF4-FFF2-40B4-BE49-F238E27FC236}">
                <a16:creationId xmlns:a16="http://schemas.microsoft.com/office/drawing/2014/main" id="{66C8505E-768B-4DB2-AF0E-46F1F6482411}"/>
              </a:ext>
            </a:extLst>
          </p:cNvPr>
          <p:cNvPicPr>
            <a:picLocks noChangeAspect="1"/>
          </p:cNvPicPr>
          <p:nvPr/>
        </p:nvPicPr>
        <p:blipFill>
          <a:blip r:embed="rId8"/>
          <a:stretch>
            <a:fillRect/>
          </a:stretch>
        </p:blipFill>
        <p:spPr>
          <a:xfrm>
            <a:off x="2094348" y="14310433"/>
            <a:ext cx="4440147" cy="3343258"/>
          </a:xfrm>
          <a:prstGeom prst="rect">
            <a:avLst/>
          </a:prstGeom>
        </p:spPr>
      </p:pic>
      <p:sp>
        <p:nvSpPr>
          <p:cNvPr id="73" name="TextBox 72">
            <a:extLst>
              <a:ext uri="{FF2B5EF4-FFF2-40B4-BE49-F238E27FC236}">
                <a16:creationId xmlns:a16="http://schemas.microsoft.com/office/drawing/2014/main" id="{98A440CE-3773-4FDB-9D64-2EEE31A7C192}"/>
              </a:ext>
            </a:extLst>
          </p:cNvPr>
          <p:cNvSpPr txBox="1"/>
          <p:nvPr/>
        </p:nvSpPr>
        <p:spPr>
          <a:xfrm>
            <a:off x="6772342" y="10457153"/>
            <a:ext cx="4855778" cy="6463308"/>
          </a:xfrm>
          <a:prstGeom prst="rect">
            <a:avLst/>
          </a:prstGeom>
          <a:noFill/>
        </p:spPr>
        <p:txBody>
          <a:bodyPr wrap="square" rtlCol="0">
            <a:spAutoFit/>
          </a:bodyPr>
          <a:lstStyle/>
          <a:p>
            <a:r>
              <a:rPr lang="en-US" b="1" dirty="0">
                <a:solidFill>
                  <a:schemeClr val="bg1"/>
                </a:solidFill>
              </a:rPr>
              <a:t>Spring Year: 2017</a:t>
            </a:r>
            <a:endParaRPr lang="en-US" dirty="0">
              <a:solidFill>
                <a:schemeClr val="bg1"/>
              </a:solidFill>
            </a:endParaRPr>
          </a:p>
          <a:p>
            <a:endParaRPr lang="en-US" dirty="0">
              <a:solidFill>
                <a:schemeClr val="bg1"/>
              </a:solidFill>
            </a:endParaRPr>
          </a:p>
          <a:p>
            <a:r>
              <a:rPr lang="en-US" dirty="0">
                <a:solidFill>
                  <a:schemeClr val="bg1"/>
                </a:solidFill>
              </a:rPr>
              <a:t>We have a robotics team that travels around the world and competes against all different universities. The team is lead by Brandon Torres, a senior mechanical Engineer with the advisory help of Dr. </a:t>
            </a:r>
            <a:r>
              <a:rPr lang="en-US" dirty="0" err="1">
                <a:solidFill>
                  <a:schemeClr val="bg1"/>
                </a:solidFill>
              </a:rPr>
              <a:t>Solbreken</a:t>
            </a:r>
            <a:r>
              <a:rPr lang="en-US" dirty="0">
                <a:solidFill>
                  <a:schemeClr val="bg1"/>
                </a:solidFill>
              </a:rPr>
              <a:t>. Together the team has overcame real world challenges in a smaller scale through competition. If you are into robotics, challenges, and competition please follow us on CSC and come to our meetings!!!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74" name="Graphic 73" descr="Thumbs Up Sign">
            <a:extLst>
              <a:ext uri="{FF2B5EF4-FFF2-40B4-BE49-F238E27FC236}">
                <a16:creationId xmlns:a16="http://schemas.microsoft.com/office/drawing/2014/main" id="{EDFEF6D5-D639-4440-86C0-34AE7CC5E48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95004" y="13353712"/>
            <a:ext cx="292052" cy="292052"/>
          </a:xfrm>
          <a:prstGeom prst="rect">
            <a:avLst/>
          </a:prstGeom>
        </p:spPr>
      </p:pic>
      <p:sp>
        <p:nvSpPr>
          <p:cNvPr id="75" name="TextBox 74">
            <a:extLst>
              <a:ext uri="{FF2B5EF4-FFF2-40B4-BE49-F238E27FC236}">
                <a16:creationId xmlns:a16="http://schemas.microsoft.com/office/drawing/2014/main" id="{4D450182-34FC-4A26-A208-34D14B436189}"/>
              </a:ext>
            </a:extLst>
          </p:cNvPr>
          <p:cNvSpPr txBox="1"/>
          <p:nvPr/>
        </p:nvSpPr>
        <p:spPr>
          <a:xfrm>
            <a:off x="5582295" y="13310384"/>
            <a:ext cx="1166302" cy="369332"/>
          </a:xfrm>
          <a:prstGeom prst="rect">
            <a:avLst/>
          </a:prstGeom>
          <a:noFill/>
        </p:spPr>
        <p:txBody>
          <a:bodyPr wrap="square" rtlCol="0">
            <a:spAutoFit/>
          </a:bodyPr>
          <a:lstStyle/>
          <a:p>
            <a:r>
              <a:rPr lang="en-US" dirty="0">
                <a:solidFill>
                  <a:schemeClr val="bg1"/>
                </a:solidFill>
              </a:rPr>
              <a:t>1550 pts</a:t>
            </a:r>
          </a:p>
        </p:txBody>
      </p:sp>
      <p:pic>
        <p:nvPicPr>
          <p:cNvPr id="76" name="Graphic 75" descr="Thumbs Up Sign">
            <a:extLst>
              <a:ext uri="{FF2B5EF4-FFF2-40B4-BE49-F238E27FC236}">
                <a16:creationId xmlns:a16="http://schemas.microsoft.com/office/drawing/2014/main" id="{4B35DD65-EB39-4E27-8284-E9AB589A03C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78356" y="17388258"/>
            <a:ext cx="292052" cy="292052"/>
          </a:xfrm>
          <a:prstGeom prst="rect">
            <a:avLst/>
          </a:prstGeom>
        </p:spPr>
      </p:pic>
      <p:sp>
        <p:nvSpPr>
          <p:cNvPr id="77" name="TextBox 76">
            <a:extLst>
              <a:ext uri="{FF2B5EF4-FFF2-40B4-BE49-F238E27FC236}">
                <a16:creationId xmlns:a16="http://schemas.microsoft.com/office/drawing/2014/main" id="{20402B1C-DC28-4DFC-9A54-127F024290B6}"/>
              </a:ext>
            </a:extLst>
          </p:cNvPr>
          <p:cNvSpPr txBox="1"/>
          <p:nvPr/>
        </p:nvSpPr>
        <p:spPr>
          <a:xfrm>
            <a:off x="5589449" y="17337597"/>
            <a:ext cx="1166302" cy="369332"/>
          </a:xfrm>
          <a:prstGeom prst="rect">
            <a:avLst/>
          </a:prstGeom>
          <a:noFill/>
        </p:spPr>
        <p:txBody>
          <a:bodyPr wrap="square" rtlCol="0">
            <a:spAutoFit/>
          </a:bodyPr>
          <a:lstStyle/>
          <a:p>
            <a:r>
              <a:rPr lang="en-US" dirty="0">
                <a:solidFill>
                  <a:schemeClr val="bg1"/>
                </a:solidFill>
              </a:rPr>
              <a:t>1600 pts</a:t>
            </a:r>
          </a:p>
        </p:txBody>
      </p:sp>
    </p:spTree>
    <p:extLst>
      <p:ext uri="{BB962C8B-B14F-4D97-AF65-F5344CB8AC3E}">
        <p14:creationId xmlns:p14="http://schemas.microsoft.com/office/powerpoint/2010/main" val="2711565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3057F6-5A71-4BFC-8B4C-BAC2ECC742E8}"/>
              </a:ext>
            </a:extLst>
          </p:cNvPr>
          <p:cNvPicPr>
            <a:picLocks noChangeAspect="1"/>
          </p:cNvPicPr>
          <p:nvPr/>
        </p:nvPicPr>
        <p:blipFill>
          <a:blip r:embed="rId2"/>
          <a:stretch>
            <a:fillRect/>
          </a:stretch>
        </p:blipFill>
        <p:spPr>
          <a:xfrm>
            <a:off x="0" y="0"/>
            <a:ext cx="15544800" cy="516458"/>
          </a:xfrm>
          <a:prstGeom prst="rect">
            <a:avLst/>
          </a:prstGeom>
        </p:spPr>
      </p:pic>
      <p:sp>
        <p:nvSpPr>
          <p:cNvPr id="6" name="Rectangle 5">
            <a:extLst>
              <a:ext uri="{FF2B5EF4-FFF2-40B4-BE49-F238E27FC236}">
                <a16:creationId xmlns:a16="http://schemas.microsoft.com/office/drawing/2014/main" id="{38C05A83-EFD8-48FB-BA02-010DDEB5711F}"/>
              </a:ext>
            </a:extLst>
          </p:cNvPr>
          <p:cNvSpPr/>
          <p:nvPr/>
        </p:nvSpPr>
        <p:spPr>
          <a:xfrm>
            <a:off x="1967562" y="516458"/>
            <a:ext cx="10004732" cy="19537676"/>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tx1"/>
              </a:solidFill>
              <a:effectLst>
                <a:outerShdw blurRad="38100" dist="19050" dir="2700000" algn="tl" rotWithShape="0">
                  <a:schemeClr val="dk1">
                    <a:alpha val="40000"/>
                  </a:schemeClr>
                </a:outerShdw>
              </a:effectLst>
              <a:highlight>
                <a:srgbClr val="000000"/>
              </a:highlight>
            </a:endParaRPr>
          </a:p>
        </p:txBody>
      </p:sp>
      <p:sp>
        <p:nvSpPr>
          <p:cNvPr id="7" name="Rectangle 6">
            <a:extLst>
              <a:ext uri="{FF2B5EF4-FFF2-40B4-BE49-F238E27FC236}">
                <a16:creationId xmlns:a16="http://schemas.microsoft.com/office/drawing/2014/main" id="{04F02EC2-EB94-4BA3-85E9-B1E23DC605A9}"/>
              </a:ext>
            </a:extLst>
          </p:cNvPr>
          <p:cNvSpPr/>
          <p:nvPr/>
        </p:nvSpPr>
        <p:spPr>
          <a:xfrm>
            <a:off x="11263" y="516458"/>
            <a:ext cx="1956299" cy="199052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8" name="Rectangle 7">
            <a:extLst>
              <a:ext uri="{FF2B5EF4-FFF2-40B4-BE49-F238E27FC236}">
                <a16:creationId xmlns:a16="http://schemas.microsoft.com/office/drawing/2014/main" id="{FBA5B1ED-1697-44C4-9674-C89529B789D2}"/>
              </a:ext>
            </a:extLst>
          </p:cNvPr>
          <p:cNvSpPr/>
          <p:nvPr/>
        </p:nvSpPr>
        <p:spPr>
          <a:xfrm>
            <a:off x="11972294" y="516458"/>
            <a:ext cx="3572506" cy="2053122"/>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16" name="Rectangle 15">
            <a:extLst>
              <a:ext uri="{FF2B5EF4-FFF2-40B4-BE49-F238E27FC236}">
                <a16:creationId xmlns:a16="http://schemas.microsoft.com/office/drawing/2014/main" id="{D92EAD71-B230-418C-8595-0B59A842AE9E}"/>
              </a:ext>
            </a:extLst>
          </p:cNvPr>
          <p:cNvSpPr/>
          <p:nvPr/>
        </p:nvSpPr>
        <p:spPr>
          <a:xfrm>
            <a:off x="4385247" y="606263"/>
            <a:ext cx="4400179" cy="584775"/>
          </a:xfrm>
          <a:prstGeom prst="rect">
            <a:avLst/>
          </a:prstGeom>
          <a:noFill/>
          <a:ln>
            <a:noFill/>
          </a:ln>
        </p:spPr>
        <p:txBody>
          <a:bodyPr wrap="none" lIns="91440" tIns="45720" rIns="91440" bIns="45720">
            <a:spAutoFit/>
          </a:bodyPr>
          <a:lstStyle/>
          <a:p>
            <a:pPr algn="ctr"/>
            <a:r>
              <a:rPr lang="en-US" sz="3200" b="1" dirty="0">
                <a:ln w="9525">
                  <a:solidFill>
                    <a:schemeClr val="bg1"/>
                  </a:solidFill>
                  <a:prstDash val="solid"/>
                </a:ln>
                <a:solidFill>
                  <a:schemeClr val="accent5"/>
                </a:solidFill>
                <a:latin typeface="Castellar" panose="020A0402060406010301" pitchFamily="18" charset="0"/>
              </a:rPr>
              <a:t>Search map page</a:t>
            </a:r>
          </a:p>
        </p:txBody>
      </p:sp>
      <p:sp>
        <p:nvSpPr>
          <p:cNvPr id="43" name="TextBox 42">
            <a:extLst>
              <a:ext uri="{FF2B5EF4-FFF2-40B4-BE49-F238E27FC236}">
                <a16:creationId xmlns:a16="http://schemas.microsoft.com/office/drawing/2014/main" id="{38FE9D8A-C897-4AB9-BAB4-0A7B904DE6FB}"/>
              </a:ext>
            </a:extLst>
          </p:cNvPr>
          <p:cNvSpPr txBox="1"/>
          <p:nvPr/>
        </p:nvSpPr>
        <p:spPr>
          <a:xfrm>
            <a:off x="12028897" y="5287355"/>
            <a:ext cx="3477452" cy="76944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solidFill>
                  <a:srgbClr val="00B050"/>
                </a:solidFill>
              </a:rPr>
              <a:t>President</a:t>
            </a:r>
            <a:r>
              <a:rPr lang="en-US" sz="2000" dirty="0">
                <a:solidFill>
                  <a:schemeClr val="accent1"/>
                </a:solidFill>
              </a:rPr>
              <a:t>: </a:t>
            </a:r>
          </a:p>
          <a:p>
            <a:pPr algn="ctr"/>
            <a:r>
              <a:rPr lang="en-US" sz="2000" dirty="0">
                <a:solidFill>
                  <a:schemeClr val="accent1"/>
                </a:solidFill>
              </a:rPr>
              <a:t>Brandon Torres</a:t>
            </a:r>
          </a:p>
        </p:txBody>
      </p:sp>
      <p:sp>
        <p:nvSpPr>
          <p:cNvPr id="44" name="TextBox 43">
            <a:extLst>
              <a:ext uri="{FF2B5EF4-FFF2-40B4-BE49-F238E27FC236}">
                <a16:creationId xmlns:a16="http://schemas.microsoft.com/office/drawing/2014/main" id="{E699A585-6AA8-46E4-94DA-84008D78E8BA}"/>
              </a:ext>
            </a:extLst>
          </p:cNvPr>
          <p:cNvSpPr txBox="1"/>
          <p:nvPr/>
        </p:nvSpPr>
        <p:spPr>
          <a:xfrm>
            <a:off x="12028897" y="8207759"/>
            <a:ext cx="3477452"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solidFill>
                  <a:srgbClr val="00B050"/>
                </a:solidFill>
              </a:rPr>
              <a:t>Vice President:</a:t>
            </a:r>
          </a:p>
          <a:p>
            <a:pPr algn="ctr"/>
            <a:r>
              <a:rPr lang="en-US" sz="2400" dirty="0">
                <a:solidFill>
                  <a:srgbClr val="00B050"/>
                </a:solidFill>
              </a:rPr>
              <a:t> </a:t>
            </a:r>
            <a:r>
              <a:rPr lang="en-US" sz="2000" dirty="0">
                <a:solidFill>
                  <a:schemeClr val="accent1"/>
                </a:solidFill>
              </a:rPr>
              <a:t>Mike Jones</a:t>
            </a:r>
          </a:p>
        </p:txBody>
      </p:sp>
      <p:sp>
        <p:nvSpPr>
          <p:cNvPr id="45" name="TextBox 44">
            <a:extLst>
              <a:ext uri="{FF2B5EF4-FFF2-40B4-BE49-F238E27FC236}">
                <a16:creationId xmlns:a16="http://schemas.microsoft.com/office/drawing/2014/main" id="{E6CE9E40-F720-4B8F-B049-8FE519860DC1}"/>
              </a:ext>
            </a:extLst>
          </p:cNvPr>
          <p:cNvSpPr txBox="1"/>
          <p:nvPr/>
        </p:nvSpPr>
        <p:spPr>
          <a:xfrm>
            <a:off x="12037682" y="11797866"/>
            <a:ext cx="3441730" cy="113877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err="1">
                <a:solidFill>
                  <a:srgbClr val="00B050"/>
                </a:solidFill>
              </a:rPr>
              <a:t>UCTechweb</a:t>
            </a:r>
            <a:r>
              <a:rPr lang="en-US" sz="2400" dirty="0">
                <a:solidFill>
                  <a:srgbClr val="00B050"/>
                </a:solidFill>
              </a:rPr>
              <a:t> Active Member</a:t>
            </a:r>
            <a:r>
              <a:rPr lang="en-US" sz="2400" dirty="0">
                <a:solidFill>
                  <a:schemeClr val="accent1"/>
                </a:solidFill>
              </a:rPr>
              <a:t>:</a:t>
            </a:r>
          </a:p>
          <a:p>
            <a:pPr algn="ctr"/>
            <a:r>
              <a:rPr lang="en-US" sz="2000" dirty="0">
                <a:solidFill>
                  <a:schemeClr val="accent1"/>
                </a:solidFill>
              </a:rPr>
              <a:t> Renee Smith</a:t>
            </a:r>
          </a:p>
        </p:txBody>
      </p:sp>
      <p:sp>
        <p:nvSpPr>
          <p:cNvPr id="46" name="Rectangle 45">
            <a:extLst>
              <a:ext uri="{FF2B5EF4-FFF2-40B4-BE49-F238E27FC236}">
                <a16:creationId xmlns:a16="http://schemas.microsoft.com/office/drawing/2014/main" id="{31F11431-1F50-4CB9-B2F4-2A7819FEACC8}"/>
              </a:ext>
            </a:extLst>
          </p:cNvPr>
          <p:cNvSpPr/>
          <p:nvPr/>
        </p:nvSpPr>
        <p:spPr>
          <a:xfrm>
            <a:off x="12327442" y="1900300"/>
            <a:ext cx="2880363" cy="646331"/>
          </a:xfrm>
          <a:prstGeom prst="rect">
            <a:avLst/>
          </a:prstGeom>
          <a:noFill/>
          <a:ln>
            <a:noFill/>
          </a:ln>
        </p:spPr>
        <p:txBody>
          <a:bodyPr wrap="square" lIns="91440" tIns="45720" rIns="91440" bIns="45720">
            <a:spAutoFit/>
          </a:bodyPr>
          <a:lstStyle/>
          <a:p>
            <a:pPr algn="ctr"/>
            <a:r>
              <a:rPr lang="en-US" sz="3600" b="1" dirty="0">
                <a:ln w="9525">
                  <a:solidFill>
                    <a:schemeClr val="bg1"/>
                  </a:solidFill>
                  <a:prstDash val="solid"/>
                </a:ln>
                <a:solidFill>
                  <a:schemeClr val="bg1"/>
                </a:solidFill>
                <a:latin typeface="Castellar" panose="020A0402060406010301" pitchFamily="18" charset="0"/>
              </a:rPr>
              <a:t>members</a:t>
            </a:r>
          </a:p>
        </p:txBody>
      </p:sp>
      <p:sp>
        <p:nvSpPr>
          <p:cNvPr id="47" name="Rectangle 46">
            <a:extLst>
              <a:ext uri="{FF2B5EF4-FFF2-40B4-BE49-F238E27FC236}">
                <a16:creationId xmlns:a16="http://schemas.microsoft.com/office/drawing/2014/main" id="{EDB80489-D664-4499-A2FE-DE8FB8309490}"/>
              </a:ext>
            </a:extLst>
          </p:cNvPr>
          <p:cNvSpPr/>
          <p:nvPr/>
        </p:nvSpPr>
        <p:spPr>
          <a:xfrm>
            <a:off x="219044" y="2712819"/>
            <a:ext cx="1417764" cy="64633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91440" tIns="45720" rIns="91440" bIns="45720">
            <a:spAutoFit/>
          </a:bodyPr>
          <a:lstStyle/>
          <a:p>
            <a:pPr algn="ctr"/>
            <a:r>
              <a:rPr lang="en-US" dirty="0">
                <a:ln w="0"/>
                <a:solidFill>
                  <a:schemeClr val="tx1"/>
                </a:solidFill>
                <a:effectLst>
                  <a:outerShdw blurRad="38100" dist="19050" dir="2700000" algn="tl" rotWithShape="0">
                    <a:schemeClr val="dk1">
                      <a:alpha val="40000"/>
                    </a:schemeClr>
                  </a:outerShdw>
                </a:effectLst>
                <a:latin typeface="Castellar" panose="020A0402060406010301" pitchFamily="18" charset="0"/>
              </a:rPr>
              <a:t>Meeting </a:t>
            </a:r>
            <a:r>
              <a:rPr lang="en-US" dirty="0" err="1">
                <a:ln w="0"/>
                <a:solidFill>
                  <a:schemeClr val="tx1"/>
                </a:solidFill>
                <a:effectLst>
                  <a:outerShdw blurRad="38100" dist="19050" dir="2700000" algn="tl" rotWithShape="0">
                    <a:schemeClr val="dk1">
                      <a:alpha val="40000"/>
                    </a:schemeClr>
                  </a:outerShdw>
                </a:effectLst>
                <a:latin typeface="Castellar" panose="020A0402060406010301" pitchFamily="18" charset="0"/>
              </a:rPr>
              <a:t>tIMES</a:t>
            </a:r>
            <a:endParaRPr lang="en-US" dirty="0">
              <a:ln w="0"/>
              <a:solidFill>
                <a:schemeClr val="tx1"/>
              </a:solidFill>
              <a:effectLst>
                <a:outerShdw blurRad="38100" dist="19050" dir="2700000" algn="tl" rotWithShape="0">
                  <a:schemeClr val="dk1">
                    <a:alpha val="40000"/>
                  </a:schemeClr>
                </a:outerShdw>
              </a:effectLst>
              <a:latin typeface="Castellar" panose="020A0402060406010301" pitchFamily="18" charset="0"/>
            </a:endParaRPr>
          </a:p>
        </p:txBody>
      </p:sp>
      <p:pic>
        <p:nvPicPr>
          <p:cNvPr id="3" name="Picture 2">
            <a:extLst>
              <a:ext uri="{FF2B5EF4-FFF2-40B4-BE49-F238E27FC236}">
                <a16:creationId xmlns:a16="http://schemas.microsoft.com/office/drawing/2014/main" id="{64AC29AF-2AF3-46CA-8749-15C69272D1C6}"/>
              </a:ext>
            </a:extLst>
          </p:cNvPr>
          <p:cNvPicPr>
            <a:picLocks noChangeAspect="1"/>
          </p:cNvPicPr>
          <p:nvPr/>
        </p:nvPicPr>
        <p:blipFill>
          <a:blip r:embed="rId3"/>
          <a:stretch>
            <a:fillRect/>
          </a:stretch>
        </p:blipFill>
        <p:spPr>
          <a:xfrm>
            <a:off x="103587" y="747324"/>
            <a:ext cx="1771650" cy="1028700"/>
          </a:xfrm>
          <a:prstGeom prst="rect">
            <a:avLst/>
          </a:prstGeom>
          <a:ln>
            <a:solidFill>
              <a:schemeClr val="tx1">
                <a:lumMod val="95000"/>
                <a:lumOff val="5000"/>
              </a:schemeClr>
            </a:solidFill>
          </a:ln>
        </p:spPr>
      </p:pic>
      <p:pic>
        <p:nvPicPr>
          <p:cNvPr id="54" name="Picture 53">
            <a:extLst>
              <a:ext uri="{FF2B5EF4-FFF2-40B4-BE49-F238E27FC236}">
                <a16:creationId xmlns:a16="http://schemas.microsoft.com/office/drawing/2014/main" id="{1BFA42F9-B550-4C5C-BC0E-80AE9DFFB5B7}"/>
              </a:ext>
            </a:extLst>
          </p:cNvPr>
          <p:cNvPicPr>
            <a:picLocks noChangeAspect="1"/>
          </p:cNvPicPr>
          <p:nvPr/>
        </p:nvPicPr>
        <p:blipFill>
          <a:blip r:embed="rId4"/>
          <a:stretch>
            <a:fillRect/>
          </a:stretch>
        </p:blipFill>
        <p:spPr>
          <a:xfrm>
            <a:off x="12651243" y="2818464"/>
            <a:ext cx="2119554" cy="2490617"/>
          </a:xfrm>
          <a:prstGeom prst="rect">
            <a:avLst/>
          </a:prstGeom>
        </p:spPr>
      </p:pic>
      <p:pic>
        <p:nvPicPr>
          <p:cNvPr id="27" name="Picture 26">
            <a:extLst>
              <a:ext uri="{FF2B5EF4-FFF2-40B4-BE49-F238E27FC236}">
                <a16:creationId xmlns:a16="http://schemas.microsoft.com/office/drawing/2014/main" id="{89E2812D-3BC1-4558-80DD-682F8A2779E5}"/>
              </a:ext>
            </a:extLst>
          </p:cNvPr>
          <p:cNvPicPr>
            <a:picLocks noChangeAspect="1"/>
          </p:cNvPicPr>
          <p:nvPr/>
        </p:nvPicPr>
        <p:blipFill>
          <a:blip r:embed="rId5"/>
          <a:stretch>
            <a:fillRect/>
          </a:stretch>
        </p:blipFill>
        <p:spPr>
          <a:xfrm>
            <a:off x="12651243" y="6574158"/>
            <a:ext cx="2119554" cy="1597585"/>
          </a:xfrm>
          <a:prstGeom prst="rect">
            <a:avLst/>
          </a:prstGeom>
        </p:spPr>
      </p:pic>
      <p:pic>
        <p:nvPicPr>
          <p:cNvPr id="28" name="Picture 27">
            <a:extLst>
              <a:ext uri="{FF2B5EF4-FFF2-40B4-BE49-F238E27FC236}">
                <a16:creationId xmlns:a16="http://schemas.microsoft.com/office/drawing/2014/main" id="{C55E743A-5E49-4475-9FA8-DFB689F866A0}"/>
              </a:ext>
            </a:extLst>
          </p:cNvPr>
          <p:cNvPicPr>
            <a:picLocks noChangeAspect="1"/>
          </p:cNvPicPr>
          <p:nvPr/>
        </p:nvPicPr>
        <p:blipFill>
          <a:blip r:embed="rId6"/>
          <a:stretch>
            <a:fillRect/>
          </a:stretch>
        </p:blipFill>
        <p:spPr>
          <a:xfrm>
            <a:off x="12835246" y="9321176"/>
            <a:ext cx="1823816" cy="2271954"/>
          </a:xfrm>
          <a:prstGeom prst="rect">
            <a:avLst/>
          </a:prstGeom>
        </p:spPr>
      </p:pic>
      <p:sp>
        <p:nvSpPr>
          <p:cNvPr id="55" name="TextBox 54">
            <a:extLst>
              <a:ext uri="{FF2B5EF4-FFF2-40B4-BE49-F238E27FC236}">
                <a16:creationId xmlns:a16="http://schemas.microsoft.com/office/drawing/2014/main" id="{9BC10000-E4FC-4282-A316-1EA5A7D916C0}"/>
              </a:ext>
            </a:extLst>
          </p:cNvPr>
          <p:cNvSpPr txBox="1"/>
          <p:nvPr/>
        </p:nvSpPr>
        <p:spPr>
          <a:xfrm>
            <a:off x="12064619" y="15418922"/>
            <a:ext cx="3312541" cy="4759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solidFill>
                  <a:srgbClr val="00B050"/>
                </a:solidFill>
              </a:rPr>
              <a:t>All Members</a:t>
            </a:r>
            <a:endParaRPr lang="en-US" sz="2000" dirty="0">
              <a:solidFill>
                <a:schemeClr val="accent1"/>
              </a:solidFill>
            </a:endParaRPr>
          </a:p>
        </p:txBody>
      </p:sp>
      <p:sp>
        <p:nvSpPr>
          <p:cNvPr id="56" name="Rectangle 55">
            <a:extLst>
              <a:ext uri="{FF2B5EF4-FFF2-40B4-BE49-F238E27FC236}">
                <a16:creationId xmlns:a16="http://schemas.microsoft.com/office/drawing/2014/main" id="{61BD64CE-2EBD-4086-BE87-10FC758B21C1}"/>
              </a:ext>
            </a:extLst>
          </p:cNvPr>
          <p:cNvSpPr/>
          <p:nvPr/>
        </p:nvSpPr>
        <p:spPr>
          <a:xfrm>
            <a:off x="254698" y="1858521"/>
            <a:ext cx="1382110" cy="584775"/>
          </a:xfrm>
          <a:prstGeom prst="rect">
            <a:avLst/>
          </a:prstGeom>
          <a:noFill/>
          <a:ln>
            <a:noFill/>
          </a:ln>
        </p:spPr>
        <p:txBody>
          <a:bodyPr wrap="none" lIns="91440" tIns="45720" rIns="91440" bIns="45720">
            <a:spAutoFit/>
          </a:bodyPr>
          <a:lstStyle/>
          <a:p>
            <a:pPr algn="ctr"/>
            <a:r>
              <a:rPr lang="en-US" sz="3200" b="1" dirty="0" err="1">
                <a:ln w="9525">
                  <a:solidFill>
                    <a:schemeClr val="bg1"/>
                  </a:solidFill>
                  <a:prstDash val="solid"/>
                </a:ln>
                <a:solidFill>
                  <a:schemeClr val="accent5"/>
                </a:solidFill>
                <a:latin typeface="Castellar" panose="020A0402060406010301" pitchFamily="18" charset="0"/>
              </a:rPr>
              <a:t>asme</a:t>
            </a:r>
            <a:endParaRPr lang="en-US" sz="3200" b="1" dirty="0">
              <a:ln w="9525">
                <a:solidFill>
                  <a:schemeClr val="bg1"/>
                </a:solidFill>
                <a:prstDash val="solid"/>
              </a:ln>
              <a:solidFill>
                <a:schemeClr val="accent5"/>
              </a:solidFill>
              <a:latin typeface="Castellar" panose="020A0402060406010301" pitchFamily="18" charset="0"/>
            </a:endParaRPr>
          </a:p>
        </p:txBody>
      </p:sp>
      <p:cxnSp>
        <p:nvCxnSpPr>
          <p:cNvPr id="34" name="Straight Connector 33">
            <a:extLst>
              <a:ext uri="{FF2B5EF4-FFF2-40B4-BE49-F238E27FC236}">
                <a16:creationId xmlns:a16="http://schemas.microsoft.com/office/drawing/2014/main" id="{FBBAA0DE-1C65-4FC6-B8C9-603BEB8D54BD}"/>
              </a:ext>
            </a:extLst>
          </p:cNvPr>
          <p:cNvCxnSpPr>
            <a:cxnSpLocks/>
          </p:cNvCxnSpPr>
          <p:nvPr/>
        </p:nvCxnSpPr>
        <p:spPr>
          <a:xfrm>
            <a:off x="0" y="3359150"/>
            <a:ext cx="1967562" cy="0"/>
          </a:xfrm>
          <a:prstGeom prst="line">
            <a:avLst/>
          </a:prstGeom>
        </p:spPr>
        <p:style>
          <a:lnRef idx="1">
            <a:schemeClr val="dk1"/>
          </a:lnRef>
          <a:fillRef idx="0">
            <a:schemeClr val="dk1"/>
          </a:fillRef>
          <a:effectRef idx="0">
            <a:schemeClr val="dk1"/>
          </a:effectRef>
          <a:fontRef idx="minor">
            <a:schemeClr val="tx1"/>
          </a:fontRef>
        </p:style>
      </p:cxnSp>
      <p:sp>
        <p:nvSpPr>
          <p:cNvPr id="59" name="Rectangle 58">
            <a:extLst>
              <a:ext uri="{FF2B5EF4-FFF2-40B4-BE49-F238E27FC236}">
                <a16:creationId xmlns:a16="http://schemas.microsoft.com/office/drawing/2014/main" id="{86474350-C9DD-4290-8AF2-72FCAE0494C3}"/>
              </a:ext>
            </a:extLst>
          </p:cNvPr>
          <p:cNvSpPr/>
          <p:nvPr/>
        </p:nvSpPr>
        <p:spPr>
          <a:xfrm>
            <a:off x="11264" y="3440034"/>
            <a:ext cx="1863974" cy="2862322"/>
          </a:xfrm>
          <a:prstGeom prst="rect">
            <a:avLst/>
          </a:prstGeom>
        </p:spPr>
        <p:txBody>
          <a:bodyPr wrap="square">
            <a:spAutoFit/>
          </a:bodyPr>
          <a:lstStyle/>
          <a:p>
            <a:r>
              <a:rPr lang="en-US" sz="2000" b="1" dirty="0"/>
              <a:t>BUILD TEAM MEETINGS</a:t>
            </a:r>
            <a:r>
              <a:rPr lang="en-US" sz="2000" dirty="0"/>
              <a:t>: </a:t>
            </a:r>
          </a:p>
          <a:p>
            <a:r>
              <a:rPr lang="en-US" sz="2000" i="1" dirty="0"/>
              <a:t>Date  </a:t>
            </a:r>
            <a:r>
              <a:rPr lang="en-US" sz="2000" dirty="0"/>
              <a:t> MWF</a:t>
            </a:r>
          </a:p>
          <a:p>
            <a:r>
              <a:rPr lang="en-US" sz="2000" i="1" dirty="0"/>
              <a:t>Time</a:t>
            </a:r>
            <a:r>
              <a:rPr lang="en-US" sz="2000" dirty="0"/>
              <a:t> 4:00pm</a:t>
            </a:r>
          </a:p>
          <a:p>
            <a:endParaRPr lang="en-US" sz="2000" dirty="0"/>
          </a:p>
          <a:p>
            <a:r>
              <a:rPr lang="en-US" sz="2000" b="1" dirty="0"/>
              <a:t>NEXT MONTHLY MEETING</a:t>
            </a:r>
            <a:r>
              <a:rPr lang="en-US" sz="2000" dirty="0"/>
              <a:t>:</a:t>
            </a:r>
          </a:p>
          <a:p>
            <a:r>
              <a:rPr lang="en-US" sz="2000" i="1" dirty="0"/>
              <a:t>Date  6/2/</a:t>
            </a:r>
            <a:r>
              <a:rPr lang="en-US" sz="2000" dirty="0"/>
              <a:t>2017 </a:t>
            </a:r>
          </a:p>
          <a:p>
            <a:r>
              <a:rPr lang="en-US" sz="2000" i="1" dirty="0"/>
              <a:t>Time </a:t>
            </a:r>
            <a:r>
              <a:rPr lang="en-US" sz="2000" dirty="0"/>
              <a:t> 6:00pm</a:t>
            </a:r>
          </a:p>
        </p:txBody>
      </p:sp>
      <p:sp>
        <p:nvSpPr>
          <p:cNvPr id="38" name="TextBox 37">
            <a:extLst>
              <a:ext uri="{FF2B5EF4-FFF2-40B4-BE49-F238E27FC236}">
                <a16:creationId xmlns:a16="http://schemas.microsoft.com/office/drawing/2014/main" id="{2D03F812-818A-4B69-A594-502272D73301}"/>
              </a:ext>
            </a:extLst>
          </p:cNvPr>
          <p:cNvSpPr txBox="1"/>
          <p:nvPr/>
        </p:nvSpPr>
        <p:spPr>
          <a:xfrm>
            <a:off x="19454" y="7746094"/>
            <a:ext cx="1783824" cy="553998"/>
          </a:xfrm>
          <a:prstGeom prst="rect">
            <a:avLst/>
          </a:prstGeom>
          <a:noFill/>
        </p:spPr>
        <p:txBody>
          <a:bodyPr wrap="square" rtlCol="0">
            <a:spAutoFit/>
          </a:bodyPr>
          <a:lstStyle/>
          <a:p>
            <a:r>
              <a:rPr lang="en-US" sz="1500" b="1" dirty="0"/>
              <a:t>Welcomed Majors</a:t>
            </a:r>
            <a:r>
              <a:rPr lang="en-US" sz="1500" dirty="0"/>
              <a:t>:</a:t>
            </a:r>
          </a:p>
          <a:p>
            <a:r>
              <a:rPr lang="en-US" sz="1500" dirty="0"/>
              <a:t>All Majors</a:t>
            </a:r>
          </a:p>
        </p:txBody>
      </p:sp>
      <p:sp>
        <p:nvSpPr>
          <p:cNvPr id="66" name="TextBox 65">
            <a:extLst>
              <a:ext uri="{FF2B5EF4-FFF2-40B4-BE49-F238E27FC236}">
                <a16:creationId xmlns:a16="http://schemas.microsoft.com/office/drawing/2014/main" id="{7F5DB7B1-F3DE-4530-8FBE-C6F22AC6FF0B}"/>
              </a:ext>
            </a:extLst>
          </p:cNvPr>
          <p:cNvSpPr txBox="1"/>
          <p:nvPr/>
        </p:nvSpPr>
        <p:spPr>
          <a:xfrm>
            <a:off x="3403745" y="8775127"/>
            <a:ext cx="4098892" cy="1200329"/>
          </a:xfrm>
          <a:prstGeom prst="rect">
            <a:avLst/>
          </a:prstGeom>
          <a:noFill/>
        </p:spPr>
        <p:txBody>
          <a:bodyPr wrap="square" rtlCol="0">
            <a:spAutoFit/>
          </a:bodyPr>
          <a:lstStyle/>
          <a:p>
            <a:r>
              <a:rPr lang="en-US" b="1" dirty="0">
                <a:solidFill>
                  <a:schemeClr val="bg1"/>
                </a:solidFill>
              </a:rPr>
              <a:t>Competitions, YEAR:</a:t>
            </a:r>
          </a:p>
          <a:p>
            <a:r>
              <a:rPr lang="en-US" i="1" dirty="0">
                <a:solidFill>
                  <a:schemeClr val="bg1"/>
                </a:solidFill>
              </a:rPr>
              <a:t>ASME ROBOTICS 2017</a:t>
            </a:r>
          </a:p>
          <a:p>
            <a:r>
              <a:rPr lang="en-US" i="1" dirty="0">
                <a:solidFill>
                  <a:schemeClr val="bg1"/>
                </a:solidFill>
              </a:rPr>
              <a:t>ASME ROBOTICS 2016</a:t>
            </a:r>
          </a:p>
          <a:p>
            <a:r>
              <a:rPr lang="en-US" i="1" dirty="0">
                <a:solidFill>
                  <a:schemeClr val="bg1"/>
                </a:solidFill>
              </a:rPr>
              <a:t>ESRA 3D MECHANICS 2015</a:t>
            </a:r>
          </a:p>
        </p:txBody>
      </p:sp>
      <p:sp>
        <p:nvSpPr>
          <p:cNvPr id="67" name="TextBox 66">
            <a:extLst>
              <a:ext uri="{FF2B5EF4-FFF2-40B4-BE49-F238E27FC236}">
                <a16:creationId xmlns:a16="http://schemas.microsoft.com/office/drawing/2014/main" id="{21DC3B6A-914C-46FC-8954-A1EA4870BCC5}"/>
              </a:ext>
            </a:extLst>
          </p:cNvPr>
          <p:cNvSpPr txBox="1"/>
          <p:nvPr/>
        </p:nvSpPr>
        <p:spPr>
          <a:xfrm>
            <a:off x="5524" y="8270910"/>
            <a:ext cx="2198171" cy="1292662"/>
          </a:xfrm>
          <a:prstGeom prst="rect">
            <a:avLst/>
          </a:prstGeom>
          <a:noFill/>
        </p:spPr>
        <p:txBody>
          <a:bodyPr wrap="square" rtlCol="0">
            <a:spAutoFit/>
          </a:bodyPr>
          <a:lstStyle/>
          <a:p>
            <a:r>
              <a:rPr lang="en-US" sz="1500" b="1" dirty="0"/>
              <a:t>Major Percentage:    </a:t>
            </a:r>
            <a:r>
              <a:rPr lang="en-US" sz="1500" i="1" dirty="0"/>
              <a:t>Mech Engineering : 98%</a:t>
            </a:r>
          </a:p>
          <a:p>
            <a:r>
              <a:rPr lang="en-US" sz="1500" i="1" dirty="0"/>
              <a:t>Civil Engineering: 1%</a:t>
            </a:r>
          </a:p>
          <a:p>
            <a:r>
              <a:rPr lang="en-US" sz="1500" i="1" dirty="0"/>
              <a:t>Undeclared: 1%</a:t>
            </a:r>
          </a:p>
          <a:p>
            <a:r>
              <a:rPr lang="en-US" dirty="0"/>
              <a:t> </a:t>
            </a:r>
          </a:p>
        </p:txBody>
      </p:sp>
      <p:sp>
        <p:nvSpPr>
          <p:cNvPr id="68" name="TextBox 67">
            <a:extLst>
              <a:ext uri="{FF2B5EF4-FFF2-40B4-BE49-F238E27FC236}">
                <a16:creationId xmlns:a16="http://schemas.microsoft.com/office/drawing/2014/main" id="{F0B5498D-DEBA-4934-BED7-E125BB4B7639}"/>
              </a:ext>
            </a:extLst>
          </p:cNvPr>
          <p:cNvSpPr txBox="1"/>
          <p:nvPr/>
        </p:nvSpPr>
        <p:spPr>
          <a:xfrm>
            <a:off x="419871" y="7394857"/>
            <a:ext cx="868742" cy="400110"/>
          </a:xfrm>
          <a:prstGeom prst="rect">
            <a:avLst/>
          </a:prstGeom>
          <a:noFill/>
        </p:spPr>
        <p:txBody>
          <a:bodyPr wrap="square" rtlCol="0">
            <a:spAutoFit/>
          </a:bodyPr>
          <a:lstStyle/>
          <a:p>
            <a:r>
              <a:rPr lang="en-US" sz="2000" b="1" dirty="0"/>
              <a:t>FACTS</a:t>
            </a:r>
            <a:endParaRPr lang="en-US" sz="2000" dirty="0"/>
          </a:p>
        </p:txBody>
      </p:sp>
      <p:sp>
        <p:nvSpPr>
          <p:cNvPr id="69" name="TextBox 68">
            <a:extLst>
              <a:ext uri="{FF2B5EF4-FFF2-40B4-BE49-F238E27FC236}">
                <a16:creationId xmlns:a16="http://schemas.microsoft.com/office/drawing/2014/main" id="{EF93A62B-0727-4319-BD6D-6C3FBF43215E}"/>
              </a:ext>
            </a:extLst>
          </p:cNvPr>
          <p:cNvSpPr txBox="1"/>
          <p:nvPr/>
        </p:nvSpPr>
        <p:spPr>
          <a:xfrm>
            <a:off x="5524" y="9310852"/>
            <a:ext cx="2198171" cy="1061829"/>
          </a:xfrm>
          <a:prstGeom prst="rect">
            <a:avLst/>
          </a:prstGeom>
          <a:noFill/>
        </p:spPr>
        <p:txBody>
          <a:bodyPr wrap="square" rtlCol="0">
            <a:spAutoFit/>
          </a:bodyPr>
          <a:lstStyle/>
          <a:p>
            <a:r>
              <a:rPr lang="en-US" sz="1500" b="1" dirty="0"/>
              <a:t>Majors Seeking:</a:t>
            </a:r>
          </a:p>
          <a:p>
            <a:r>
              <a:rPr lang="en-US" sz="1500" i="1" dirty="0"/>
              <a:t>Mechanical Engineers</a:t>
            </a:r>
          </a:p>
          <a:p>
            <a:r>
              <a:rPr lang="en-US" sz="1500" i="1" dirty="0"/>
              <a:t>Electrical Engineers</a:t>
            </a:r>
          </a:p>
          <a:p>
            <a:r>
              <a:rPr lang="en-US" dirty="0"/>
              <a:t> </a:t>
            </a:r>
          </a:p>
        </p:txBody>
      </p:sp>
      <p:sp>
        <p:nvSpPr>
          <p:cNvPr id="70" name="TextBox 69">
            <a:extLst>
              <a:ext uri="{FF2B5EF4-FFF2-40B4-BE49-F238E27FC236}">
                <a16:creationId xmlns:a16="http://schemas.microsoft.com/office/drawing/2014/main" id="{EC7D6B3F-E7C4-4BF8-AE77-E84DB602338F}"/>
              </a:ext>
            </a:extLst>
          </p:cNvPr>
          <p:cNvSpPr txBox="1"/>
          <p:nvPr/>
        </p:nvSpPr>
        <p:spPr>
          <a:xfrm>
            <a:off x="6772342" y="8766775"/>
            <a:ext cx="4098892" cy="1477328"/>
          </a:xfrm>
          <a:prstGeom prst="rect">
            <a:avLst/>
          </a:prstGeom>
          <a:noFill/>
        </p:spPr>
        <p:txBody>
          <a:bodyPr wrap="square" rtlCol="0">
            <a:spAutoFit/>
          </a:bodyPr>
          <a:lstStyle/>
          <a:p>
            <a:r>
              <a:rPr lang="en-US" b="1" dirty="0">
                <a:solidFill>
                  <a:schemeClr val="bg1"/>
                </a:solidFill>
              </a:rPr>
              <a:t>AWARDS:</a:t>
            </a:r>
          </a:p>
          <a:p>
            <a:r>
              <a:rPr lang="en-US" b="1" dirty="0">
                <a:solidFill>
                  <a:schemeClr val="bg1"/>
                </a:solidFill>
              </a:rPr>
              <a:t>1</a:t>
            </a:r>
            <a:r>
              <a:rPr lang="en-US" b="1" baseline="30000" dirty="0">
                <a:solidFill>
                  <a:schemeClr val="bg1"/>
                </a:solidFill>
              </a:rPr>
              <a:t>st</a:t>
            </a:r>
            <a:r>
              <a:rPr lang="en-US" b="1" dirty="0">
                <a:solidFill>
                  <a:schemeClr val="bg1"/>
                </a:solidFill>
              </a:rPr>
              <a:t> Place: ASME ROBOTICS 2017</a:t>
            </a:r>
          </a:p>
          <a:p>
            <a:r>
              <a:rPr lang="en-US" b="1" dirty="0">
                <a:solidFill>
                  <a:schemeClr val="bg1"/>
                </a:solidFill>
              </a:rPr>
              <a:t>Charles T. Main Award 2017</a:t>
            </a:r>
          </a:p>
          <a:p>
            <a:r>
              <a:rPr lang="en-US" b="1" dirty="0">
                <a:solidFill>
                  <a:schemeClr val="bg1"/>
                </a:solidFill>
              </a:rPr>
              <a:t>3</a:t>
            </a:r>
            <a:r>
              <a:rPr lang="en-US" b="1" baseline="30000" dirty="0">
                <a:solidFill>
                  <a:schemeClr val="bg1"/>
                </a:solidFill>
              </a:rPr>
              <a:t>rd</a:t>
            </a:r>
            <a:r>
              <a:rPr lang="en-US" b="1" dirty="0">
                <a:solidFill>
                  <a:schemeClr val="bg1"/>
                </a:solidFill>
              </a:rPr>
              <a:t> Place: ASME ROBOTICS 2016</a:t>
            </a:r>
          </a:p>
          <a:p>
            <a:endParaRPr lang="en-US" dirty="0">
              <a:solidFill>
                <a:schemeClr val="bg1"/>
              </a:solidFill>
            </a:endParaRPr>
          </a:p>
        </p:txBody>
      </p:sp>
      <p:pic>
        <p:nvPicPr>
          <p:cNvPr id="71" name="Picture 70">
            <a:extLst>
              <a:ext uri="{FF2B5EF4-FFF2-40B4-BE49-F238E27FC236}">
                <a16:creationId xmlns:a16="http://schemas.microsoft.com/office/drawing/2014/main" id="{0F9871EB-478A-460A-88CA-2565DE8D6BFD}"/>
              </a:ext>
            </a:extLst>
          </p:cNvPr>
          <p:cNvPicPr>
            <a:picLocks noChangeAspect="1"/>
          </p:cNvPicPr>
          <p:nvPr/>
        </p:nvPicPr>
        <p:blipFill>
          <a:blip r:embed="rId7"/>
          <a:stretch>
            <a:fillRect/>
          </a:stretch>
        </p:blipFill>
        <p:spPr>
          <a:xfrm>
            <a:off x="2094348" y="10463578"/>
            <a:ext cx="4426334" cy="2856182"/>
          </a:xfrm>
          <a:prstGeom prst="rect">
            <a:avLst/>
          </a:prstGeom>
        </p:spPr>
      </p:pic>
      <p:pic>
        <p:nvPicPr>
          <p:cNvPr id="72" name="Picture 71">
            <a:extLst>
              <a:ext uri="{FF2B5EF4-FFF2-40B4-BE49-F238E27FC236}">
                <a16:creationId xmlns:a16="http://schemas.microsoft.com/office/drawing/2014/main" id="{66C8505E-768B-4DB2-AF0E-46F1F6482411}"/>
              </a:ext>
            </a:extLst>
          </p:cNvPr>
          <p:cNvPicPr>
            <a:picLocks noChangeAspect="1"/>
          </p:cNvPicPr>
          <p:nvPr/>
        </p:nvPicPr>
        <p:blipFill>
          <a:blip r:embed="rId8"/>
          <a:stretch>
            <a:fillRect/>
          </a:stretch>
        </p:blipFill>
        <p:spPr>
          <a:xfrm>
            <a:off x="2094348" y="14310433"/>
            <a:ext cx="4440147" cy="3343258"/>
          </a:xfrm>
          <a:prstGeom prst="rect">
            <a:avLst/>
          </a:prstGeom>
        </p:spPr>
      </p:pic>
      <p:sp>
        <p:nvSpPr>
          <p:cNvPr id="73" name="TextBox 72">
            <a:extLst>
              <a:ext uri="{FF2B5EF4-FFF2-40B4-BE49-F238E27FC236}">
                <a16:creationId xmlns:a16="http://schemas.microsoft.com/office/drawing/2014/main" id="{98A440CE-3773-4FDB-9D64-2EEE31A7C192}"/>
              </a:ext>
            </a:extLst>
          </p:cNvPr>
          <p:cNvSpPr txBox="1"/>
          <p:nvPr/>
        </p:nvSpPr>
        <p:spPr>
          <a:xfrm>
            <a:off x="6772342" y="10457153"/>
            <a:ext cx="4855778" cy="6463308"/>
          </a:xfrm>
          <a:prstGeom prst="rect">
            <a:avLst/>
          </a:prstGeom>
          <a:noFill/>
        </p:spPr>
        <p:txBody>
          <a:bodyPr wrap="square" rtlCol="0">
            <a:spAutoFit/>
          </a:bodyPr>
          <a:lstStyle/>
          <a:p>
            <a:r>
              <a:rPr lang="en-US" b="1" dirty="0">
                <a:solidFill>
                  <a:schemeClr val="bg1"/>
                </a:solidFill>
              </a:rPr>
              <a:t>Spring Year: 2017</a:t>
            </a:r>
            <a:endParaRPr lang="en-US" dirty="0">
              <a:solidFill>
                <a:schemeClr val="bg1"/>
              </a:solidFill>
            </a:endParaRPr>
          </a:p>
          <a:p>
            <a:endParaRPr lang="en-US" dirty="0">
              <a:solidFill>
                <a:schemeClr val="bg1"/>
              </a:solidFill>
            </a:endParaRPr>
          </a:p>
          <a:p>
            <a:r>
              <a:rPr lang="en-US" dirty="0">
                <a:solidFill>
                  <a:schemeClr val="bg1"/>
                </a:solidFill>
              </a:rPr>
              <a:t>We have a robotics team that travels around the world and competes against all different universities. The team is lead by Brandon Torres, a senior mechanical Engineer with the advisory help of Dr. </a:t>
            </a:r>
            <a:r>
              <a:rPr lang="en-US" dirty="0" err="1">
                <a:solidFill>
                  <a:schemeClr val="bg1"/>
                </a:solidFill>
              </a:rPr>
              <a:t>Solbreken</a:t>
            </a:r>
            <a:r>
              <a:rPr lang="en-US" dirty="0">
                <a:solidFill>
                  <a:schemeClr val="bg1"/>
                </a:solidFill>
              </a:rPr>
              <a:t>. Together the team has overcame real world challenges in a smaller scale through competition. If you are into robotics, challenges, and competition please follow us on CSC and come to our meetings!!!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74" name="Graphic 73" descr="Thumbs Up Sign">
            <a:extLst>
              <a:ext uri="{FF2B5EF4-FFF2-40B4-BE49-F238E27FC236}">
                <a16:creationId xmlns:a16="http://schemas.microsoft.com/office/drawing/2014/main" id="{EDFEF6D5-D639-4440-86C0-34AE7CC5E48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95004" y="13353712"/>
            <a:ext cx="292052" cy="292052"/>
          </a:xfrm>
          <a:prstGeom prst="rect">
            <a:avLst/>
          </a:prstGeom>
        </p:spPr>
      </p:pic>
      <p:sp>
        <p:nvSpPr>
          <p:cNvPr id="75" name="TextBox 74">
            <a:extLst>
              <a:ext uri="{FF2B5EF4-FFF2-40B4-BE49-F238E27FC236}">
                <a16:creationId xmlns:a16="http://schemas.microsoft.com/office/drawing/2014/main" id="{4D450182-34FC-4A26-A208-34D14B436189}"/>
              </a:ext>
            </a:extLst>
          </p:cNvPr>
          <p:cNvSpPr txBox="1"/>
          <p:nvPr/>
        </p:nvSpPr>
        <p:spPr>
          <a:xfrm>
            <a:off x="5582295" y="13310384"/>
            <a:ext cx="1166302" cy="369332"/>
          </a:xfrm>
          <a:prstGeom prst="rect">
            <a:avLst/>
          </a:prstGeom>
          <a:noFill/>
        </p:spPr>
        <p:txBody>
          <a:bodyPr wrap="square" rtlCol="0">
            <a:spAutoFit/>
          </a:bodyPr>
          <a:lstStyle/>
          <a:p>
            <a:r>
              <a:rPr lang="en-US" dirty="0">
                <a:solidFill>
                  <a:schemeClr val="bg1"/>
                </a:solidFill>
              </a:rPr>
              <a:t>1550 pts</a:t>
            </a:r>
          </a:p>
        </p:txBody>
      </p:sp>
      <p:pic>
        <p:nvPicPr>
          <p:cNvPr id="76" name="Graphic 75" descr="Thumbs Up Sign">
            <a:extLst>
              <a:ext uri="{FF2B5EF4-FFF2-40B4-BE49-F238E27FC236}">
                <a16:creationId xmlns:a16="http://schemas.microsoft.com/office/drawing/2014/main" id="{4B35DD65-EB39-4E27-8284-E9AB589A03C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78356" y="17388258"/>
            <a:ext cx="292052" cy="292052"/>
          </a:xfrm>
          <a:prstGeom prst="rect">
            <a:avLst/>
          </a:prstGeom>
        </p:spPr>
      </p:pic>
      <p:sp>
        <p:nvSpPr>
          <p:cNvPr id="77" name="TextBox 76">
            <a:extLst>
              <a:ext uri="{FF2B5EF4-FFF2-40B4-BE49-F238E27FC236}">
                <a16:creationId xmlns:a16="http://schemas.microsoft.com/office/drawing/2014/main" id="{20402B1C-DC28-4DFC-9A54-127F024290B6}"/>
              </a:ext>
            </a:extLst>
          </p:cNvPr>
          <p:cNvSpPr txBox="1"/>
          <p:nvPr/>
        </p:nvSpPr>
        <p:spPr>
          <a:xfrm>
            <a:off x="5589449" y="17337597"/>
            <a:ext cx="1166302" cy="369332"/>
          </a:xfrm>
          <a:prstGeom prst="rect">
            <a:avLst/>
          </a:prstGeom>
          <a:noFill/>
        </p:spPr>
        <p:txBody>
          <a:bodyPr wrap="square" rtlCol="0">
            <a:spAutoFit/>
          </a:bodyPr>
          <a:lstStyle/>
          <a:p>
            <a:r>
              <a:rPr lang="en-US" dirty="0">
                <a:solidFill>
                  <a:schemeClr val="bg1"/>
                </a:solidFill>
              </a:rPr>
              <a:t>1600 pts</a:t>
            </a:r>
          </a:p>
        </p:txBody>
      </p:sp>
    </p:spTree>
    <p:extLst>
      <p:ext uri="{BB962C8B-B14F-4D97-AF65-F5344CB8AC3E}">
        <p14:creationId xmlns:p14="http://schemas.microsoft.com/office/powerpoint/2010/main" val="1930510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3057F6-5A71-4BFC-8B4C-BAC2ECC742E8}"/>
              </a:ext>
            </a:extLst>
          </p:cNvPr>
          <p:cNvPicPr>
            <a:picLocks noChangeAspect="1"/>
          </p:cNvPicPr>
          <p:nvPr/>
        </p:nvPicPr>
        <p:blipFill>
          <a:blip r:embed="rId2"/>
          <a:stretch>
            <a:fillRect/>
          </a:stretch>
        </p:blipFill>
        <p:spPr>
          <a:xfrm>
            <a:off x="0" y="0"/>
            <a:ext cx="15544800" cy="516458"/>
          </a:xfrm>
          <a:prstGeom prst="rect">
            <a:avLst/>
          </a:prstGeom>
        </p:spPr>
      </p:pic>
      <p:sp>
        <p:nvSpPr>
          <p:cNvPr id="6" name="Rectangle 5">
            <a:extLst>
              <a:ext uri="{FF2B5EF4-FFF2-40B4-BE49-F238E27FC236}">
                <a16:creationId xmlns:a16="http://schemas.microsoft.com/office/drawing/2014/main" id="{38C05A83-EFD8-48FB-BA02-010DDEB5711F}"/>
              </a:ext>
            </a:extLst>
          </p:cNvPr>
          <p:cNvSpPr/>
          <p:nvPr/>
        </p:nvSpPr>
        <p:spPr>
          <a:xfrm>
            <a:off x="1967562" y="516458"/>
            <a:ext cx="10004732" cy="19537676"/>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tx1"/>
              </a:solidFill>
              <a:effectLst>
                <a:outerShdw blurRad="38100" dist="19050" dir="2700000" algn="tl" rotWithShape="0">
                  <a:schemeClr val="dk1">
                    <a:alpha val="40000"/>
                  </a:schemeClr>
                </a:outerShdw>
              </a:effectLst>
              <a:highlight>
                <a:srgbClr val="000000"/>
              </a:highlight>
            </a:endParaRPr>
          </a:p>
        </p:txBody>
      </p:sp>
      <p:sp>
        <p:nvSpPr>
          <p:cNvPr id="7" name="Rectangle 6">
            <a:extLst>
              <a:ext uri="{FF2B5EF4-FFF2-40B4-BE49-F238E27FC236}">
                <a16:creationId xmlns:a16="http://schemas.microsoft.com/office/drawing/2014/main" id="{04F02EC2-EB94-4BA3-85E9-B1E23DC605A9}"/>
              </a:ext>
            </a:extLst>
          </p:cNvPr>
          <p:cNvSpPr/>
          <p:nvPr/>
        </p:nvSpPr>
        <p:spPr>
          <a:xfrm>
            <a:off x="11263" y="516458"/>
            <a:ext cx="1956299" cy="199052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8" name="Rectangle 7">
            <a:extLst>
              <a:ext uri="{FF2B5EF4-FFF2-40B4-BE49-F238E27FC236}">
                <a16:creationId xmlns:a16="http://schemas.microsoft.com/office/drawing/2014/main" id="{FBA5B1ED-1697-44C4-9674-C89529B789D2}"/>
              </a:ext>
            </a:extLst>
          </p:cNvPr>
          <p:cNvSpPr/>
          <p:nvPr/>
        </p:nvSpPr>
        <p:spPr>
          <a:xfrm>
            <a:off x="11972294" y="516458"/>
            <a:ext cx="3572506" cy="2053122"/>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16" name="Rectangle 15">
            <a:extLst>
              <a:ext uri="{FF2B5EF4-FFF2-40B4-BE49-F238E27FC236}">
                <a16:creationId xmlns:a16="http://schemas.microsoft.com/office/drawing/2014/main" id="{D92EAD71-B230-418C-8595-0B59A842AE9E}"/>
              </a:ext>
            </a:extLst>
          </p:cNvPr>
          <p:cNvSpPr/>
          <p:nvPr/>
        </p:nvSpPr>
        <p:spPr>
          <a:xfrm>
            <a:off x="5215411" y="606263"/>
            <a:ext cx="2739853" cy="584775"/>
          </a:xfrm>
          <a:prstGeom prst="rect">
            <a:avLst/>
          </a:prstGeom>
          <a:noFill/>
          <a:ln>
            <a:noFill/>
          </a:ln>
        </p:spPr>
        <p:txBody>
          <a:bodyPr wrap="none" lIns="91440" tIns="45720" rIns="91440" bIns="45720">
            <a:spAutoFit/>
          </a:bodyPr>
          <a:lstStyle/>
          <a:p>
            <a:pPr algn="ctr"/>
            <a:r>
              <a:rPr lang="en-US" sz="3200" b="1" dirty="0">
                <a:ln w="9525">
                  <a:solidFill>
                    <a:schemeClr val="bg1"/>
                  </a:solidFill>
                  <a:prstDash val="solid"/>
                </a:ln>
                <a:solidFill>
                  <a:schemeClr val="accent5"/>
                </a:solidFill>
                <a:latin typeface="Castellar" panose="020A0402060406010301" pitchFamily="18" charset="0"/>
              </a:rPr>
              <a:t>messenger</a:t>
            </a:r>
          </a:p>
        </p:txBody>
      </p:sp>
      <p:sp>
        <p:nvSpPr>
          <p:cNvPr id="43" name="TextBox 42">
            <a:extLst>
              <a:ext uri="{FF2B5EF4-FFF2-40B4-BE49-F238E27FC236}">
                <a16:creationId xmlns:a16="http://schemas.microsoft.com/office/drawing/2014/main" id="{38FE9D8A-C897-4AB9-BAB4-0A7B904DE6FB}"/>
              </a:ext>
            </a:extLst>
          </p:cNvPr>
          <p:cNvSpPr txBox="1"/>
          <p:nvPr/>
        </p:nvSpPr>
        <p:spPr>
          <a:xfrm>
            <a:off x="12028897" y="5287355"/>
            <a:ext cx="3477452" cy="76944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solidFill>
                  <a:srgbClr val="00B050"/>
                </a:solidFill>
              </a:rPr>
              <a:t>President</a:t>
            </a:r>
            <a:r>
              <a:rPr lang="en-US" sz="2000" dirty="0">
                <a:solidFill>
                  <a:schemeClr val="accent1"/>
                </a:solidFill>
              </a:rPr>
              <a:t>: </a:t>
            </a:r>
          </a:p>
          <a:p>
            <a:pPr algn="ctr"/>
            <a:r>
              <a:rPr lang="en-US" sz="2000" dirty="0">
                <a:solidFill>
                  <a:schemeClr val="accent1"/>
                </a:solidFill>
              </a:rPr>
              <a:t>Brandon Torres</a:t>
            </a:r>
          </a:p>
        </p:txBody>
      </p:sp>
      <p:sp>
        <p:nvSpPr>
          <p:cNvPr id="44" name="TextBox 43">
            <a:extLst>
              <a:ext uri="{FF2B5EF4-FFF2-40B4-BE49-F238E27FC236}">
                <a16:creationId xmlns:a16="http://schemas.microsoft.com/office/drawing/2014/main" id="{E699A585-6AA8-46E4-94DA-84008D78E8BA}"/>
              </a:ext>
            </a:extLst>
          </p:cNvPr>
          <p:cNvSpPr txBox="1"/>
          <p:nvPr/>
        </p:nvSpPr>
        <p:spPr>
          <a:xfrm>
            <a:off x="12028897" y="8207759"/>
            <a:ext cx="3477452"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solidFill>
                  <a:srgbClr val="00B050"/>
                </a:solidFill>
              </a:rPr>
              <a:t>Vice President:</a:t>
            </a:r>
          </a:p>
          <a:p>
            <a:pPr algn="ctr"/>
            <a:r>
              <a:rPr lang="en-US" sz="2400" dirty="0">
                <a:solidFill>
                  <a:srgbClr val="00B050"/>
                </a:solidFill>
              </a:rPr>
              <a:t> </a:t>
            </a:r>
            <a:r>
              <a:rPr lang="en-US" sz="2000" dirty="0">
                <a:solidFill>
                  <a:schemeClr val="accent1"/>
                </a:solidFill>
              </a:rPr>
              <a:t>Mike Jones</a:t>
            </a:r>
          </a:p>
        </p:txBody>
      </p:sp>
      <p:sp>
        <p:nvSpPr>
          <p:cNvPr id="45" name="TextBox 44">
            <a:extLst>
              <a:ext uri="{FF2B5EF4-FFF2-40B4-BE49-F238E27FC236}">
                <a16:creationId xmlns:a16="http://schemas.microsoft.com/office/drawing/2014/main" id="{E6CE9E40-F720-4B8F-B049-8FE519860DC1}"/>
              </a:ext>
            </a:extLst>
          </p:cNvPr>
          <p:cNvSpPr txBox="1"/>
          <p:nvPr/>
        </p:nvSpPr>
        <p:spPr>
          <a:xfrm>
            <a:off x="12037682" y="11797866"/>
            <a:ext cx="3441730" cy="113877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err="1">
                <a:solidFill>
                  <a:srgbClr val="00B050"/>
                </a:solidFill>
              </a:rPr>
              <a:t>UCTechweb</a:t>
            </a:r>
            <a:r>
              <a:rPr lang="en-US" sz="2400" dirty="0">
                <a:solidFill>
                  <a:srgbClr val="00B050"/>
                </a:solidFill>
              </a:rPr>
              <a:t> Active Member</a:t>
            </a:r>
            <a:r>
              <a:rPr lang="en-US" sz="2400" dirty="0">
                <a:solidFill>
                  <a:schemeClr val="accent1"/>
                </a:solidFill>
              </a:rPr>
              <a:t>:</a:t>
            </a:r>
          </a:p>
          <a:p>
            <a:pPr algn="ctr"/>
            <a:r>
              <a:rPr lang="en-US" sz="2000" dirty="0">
                <a:solidFill>
                  <a:schemeClr val="accent1"/>
                </a:solidFill>
              </a:rPr>
              <a:t> Renee Smith</a:t>
            </a:r>
          </a:p>
        </p:txBody>
      </p:sp>
      <p:sp>
        <p:nvSpPr>
          <p:cNvPr id="46" name="Rectangle 45">
            <a:extLst>
              <a:ext uri="{FF2B5EF4-FFF2-40B4-BE49-F238E27FC236}">
                <a16:creationId xmlns:a16="http://schemas.microsoft.com/office/drawing/2014/main" id="{31F11431-1F50-4CB9-B2F4-2A7819FEACC8}"/>
              </a:ext>
            </a:extLst>
          </p:cNvPr>
          <p:cNvSpPr/>
          <p:nvPr/>
        </p:nvSpPr>
        <p:spPr>
          <a:xfrm>
            <a:off x="12327442" y="1900300"/>
            <a:ext cx="2880363" cy="646331"/>
          </a:xfrm>
          <a:prstGeom prst="rect">
            <a:avLst/>
          </a:prstGeom>
          <a:noFill/>
          <a:ln>
            <a:noFill/>
          </a:ln>
        </p:spPr>
        <p:txBody>
          <a:bodyPr wrap="square" lIns="91440" tIns="45720" rIns="91440" bIns="45720">
            <a:spAutoFit/>
          </a:bodyPr>
          <a:lstStyle/>
          <a:p>
            <a:pPr algn="ctr"/>
            <a:r>
              <a:rPr lang="en-US" sz="3600" b="1" dirty="0">
                <a:ln w="9525">
                  <a:solidFill>
                    <a:schemeClr val="bg1"/>
                  </a:solidFill>
                  <a:prstDash val="solid"/>
                </a:ln>
                <a:solidFill>
                  <a:schemeClr val="bg1"/>
                </a:solidFill>
                <a:latin typeface="Castellar" panose="020A0402060406010301" pitchFamily="18" charset="0"/>
              </a:rPr>
              <a:t>members</a:t>
            </a:r>
          </a:p>
        </p:txBody>
      </p:sp>
      <p:sp>
        <p:nvSpPr>
          <p:cNvPr id="47" name="Rectangle 46">
            <a:extLst>
              <a:ext uri="{FF2B5EF4-FFF2-40B4-BE49-F238E27FC236}">
                <a16:creationId xmlns:a16="http://schemas.microsoft.com/office/drawing/2014/main" id="{EDB80489-D664-4499-A2FE-DE8FB8309490}"/>
              </a:ext>
            </a:extLst>
          </p:cNvPr>
          <p:cNvSpPr/>
          <p:nvPr/>
        </p:nvSpPr>
        <p:spPr>
          <a:xfrm>
            <a:off x="219044" y="2712819"/>
            <a:ext cx="1417764" cy="64633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91440" tIns="45720" rIns="91440" bIns="45720">
            <a:spAutoFit/>
          </a:bodyPr>
          <a:lstStyle/>
          <a:p>
            <a:pPr algn="ctr"/>
            <a:r>
              <a:rPr lang="en-US" dirty="0">
                <a:ln w="0"/>
                <a:solidFill>
                  <a:schemeClr val="tx1"/>
                </a:solidFill>
                <a:effectLst>
                  <a:outerShdw blurRad="38100" dist="19050" dir="2700000" algn="tl" rotWithShape="0">
                    <a:schemeClr val="dk1">
                      <a:alpha val="40000"/>
                    </a:schemeClr>
                  </a:outerShdw>
                </a:effectLst>
                <a:latin typeface="Castellar" panose="020A0402060406010301" pitchFamily="18" charset="0"/>
              </a:rPr>
              <a:t>Meeting </a:t>
            </a:r>
            <a:r>
              <a:rPr lang="en-US" dirty="0" err="1">
                <a:ln w="0"/>
                <a:solidFill>
                  <a:schemeClr val="tx1"/>
                </a:solidFill>
                <a:effectLst>
                  <a:outerShdw blurRad="38100" dist="19050" dir="2700000" algn="tl" rotWithShape="0">
                    <a:schemeClr val="dk1">
                      <a:alpha val="40000"/>
                    </a:schemeClr>
                  </a:outerShdw>
                </a:effectLst>
                <a:latin typeface="Castellar" panose="020A0402060406010301" pitchFamily="18" charset="0"/>
              </a:rPr>
              <a:t>tIMES</a:t>
            </a:r>
            <a:endParaRPr lang="en-US" dirty="0">
              <a:ln w="0"/>
              <a:solidFill>
                <a:schemeClr val="tx1"/>
              </a:solidFill>
              <a:effectLst>
                <a:outerShdw blurRad="38100" dist="19050" dir="2700000" algn="tl" rotWithShape="0">
                  <a:schemeClr val="dk1">
                    <a:alpha val="40000"/>
                  </a:schemeClr>
                </a:outerShdw>
              </a:effectLst>
              <a:latin typeface="Castellar" panose="020A0402060406010301" pitchFamily="18" charset="0"/>
            </a:endParaRPr>
          </a:p>
        </p:txBody>
      </p:sp>
      <p:pic>
        <p:nvPicPr>
          <p:cNvPr id="3" name="Picture 2">
            <a:extLst>
              <a:ext uri="{FF2B5EF4-FFF2-40B4-BE49-F238E27FC236}">
                <a16:creationId xmlns:a16="http://schemas.microsoft.com/office/drawing/2014/main" id="{64AC29AF-2AF3-46CA-8749-15C69272D1C6}"/>
              </a:ext>
            </a:extLst>
          </p:cNvPr>
          <p:cNvPicPr>
            <a:picLocks noChangeAspect="1"/>
          </p:cNvPicPr>
          <p:nvPr/>
        </p:nvPicPr>
        <p:blipFill>
          <a:blip r:embed="rId3"/>
          <a:stretch>
            <a:fillRect/>
          </a:stretch>
        </p:blipFill>
        <p:spPr>
          <a:xfrm>
            <a:off x="103587" y="747324"/>
            <a:ext cx="1771650" cy="1028700"/>
          </a:xfrm>
          <a:prstGeom prst="rect">
            <a:avLst/>
          </a:prstGeom>
          <a:ln>
            <a:solidFill>
              <a:schemeClr val="tx1">
                <a:lumMod val="95000"/>
                <a:lumOff val="5000"/>
              </a:schemeClr>
            </a:solidFill>
          </a:ln>
        </p:spPr>
      </p:pic>
      <p:pic>
        <p:nvPicPr>
          <p:cNvPr id="54" name="Picture 53">
            <a:extLst>
              <a:ext uri="{FF2B5EF4-FFF2-40B4-BE49-F238E27FC236}">
                <a16:creationId xmlns:a16="http://schemas.microsoft.com/office/drawing/2014/main" id="{1BFA42F9-B550-4C5C-BC0E-80AE9DFFB5B7}"/>
              </a:ext>
            </a:extLst>
          </p:cNvPr>
          <p:cNvPicPr>
            <a:picLocks noChangeAspect="1"/>
          </p:cNvPicPr>
          <p:nvPr/>
        </p:nvPicPr>
        <p:blipFill>
          <a:blip r:embed="rId4"/>
          <a:stretch>
            <a:fillRect/>
          </a:stretch>
        </p:blipFill>
        <p:spPr>
          <a:xfrm>
            <a:off x="12651243" y="2818464"/>
            <a:ext cx="2119554" cy="2490617"/>
          </a:xfrm>
          <a:prstGeom prst="rect">
            <a:avLst/>
          </a:prstGeom>
        </p:spPr>
      </p:pic>
      <p:pic>
        <p:nvPicPr>
          <p:cNvPr id="27" name="Picture 26">
            <a:extLst>
              <a:ext uri="{FF2B5EF4-FFF2-40B4-BE49-F238E27FC236}">
                <a16:creationId xmlns:a16="http://schemas.microsoft.com/office/drawing/2014/main" id="{89E2812D-3BC1-4558-80DD-682F8A2779E5}"/>
              </a:ext>
            </a:extLst>
          </p:cNvPr>
          <p:cNvPicPr>
            <a:picLocks noChangeAspect="1"/>
          </p:cNvPicPr>
          <p:nvPr/>
        </p:nvPicPr>
        <p:blipFill>
          <a:blip r:embed="rId5"/>
          <a:stretch>
            <a:fillRect/>
          </a:stretch>
        </p:blipFill>
        <p:spPr>
          <a:xfrm>
            <a:off x="12651243" y="6574158"/>
            <a:ext cx="2119554" cy="1597585"/>
          </a:xfrm>
          <a:prstGeom prst="rect">
            <a:avLst/>
          </a:prstGeom>
        </p:spPr>
      </p:pic>
      <p:pic>
        <p:nvPicPr>
          <p:cNvPr id="28" name="Picture 27">
            <a:extLst>
              <a:ext uri="{FF2B5EF4-FFF2-40B4-BE49-F238E27FC236}">
                <a16:creationId xmlns:a16="http://schemas.microsoft.com/office/drawing/2014/main" id="{C55E743A-5E49-4475-9FA8-DFB689F866A0}"/>
              </a:ext>
            </a:extLst>
          </p:cNvPr>
          <p:cNvPicPr>
            <a:picLocks noChangeAspect="1"/>
          </p:cNvPicPr>
          <p:nvPr/>
        </p:nvPicPr>
        <p:blipFill>
          <a:blip r:embed="rId6"/>
          <a:stretch>
            <a:fillRect/>
          </a:stretch>
        </p:blipFill>
        <p:spPr>
          <a:xfrm>
            <a:off x="12835246" y="9321176"/>
            <a:ext cx="1823816" cy="2271954"/>
          </a:xfrm>
          <a:prstGeom prst="rect">
            <a:avLst/>
          </a:prstGeom>
        </p:spPr>
      </p:pic>
      <p:sp>
        <p:nvSpPr>
          <p:cNvPr id="55" name="TextBox 54">
            <a:extLst>
              <a:ext uri="{FF2B5EF4-FFF2-40B4-BE49-F238E27FC236}">
                <a16:creationId xmlns:a16="http://schemas.microsoft.com/office/drawing/2014/main" id="{9BC10000-E4FC-4282-A316-1EA5A7D916C0}"/>
              </a:ext>
            </a:extLst>
          </p:cNvPr>
          <p:cNvSpPr txBox="1"/>
          <p:nvPr/>
        </p:nvSpPr>
        <p:spPr>
          <a:xfrm>
            <a:off x="12064619" y="15418922"/>
            <a:ext cx="3312541" cy="4759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solidFill>
                  <a:srgbClr val="00B050"/>
                </a:solidFill>
              </a:rPr>
              <a:t>All Members</a:t>
            </a:r>
            <a:endParaRPr lang="en-US" sz="2000" dirty="0">
              <a:solidFill>
                <a:schemeClr val="accent1"/>
              </a:solidFill>
            </a:endParaRPr>
          </a:p>
        </p:txBody>
      </p:sp>
      <p:sp>
        <p:nvSpPr>
          <p:cNvPr id="56" name="Rectangle 55">
            <a:extLst>
              <a:ext uri="{FF2B5EF4-FFF2-40B4-BE49-F238E27FC236}">
                <a16:creationId xmlns:a16="http://schemas.microsoft.com/office/drawing/2014/main" id="{61BD64CE-2EBD-4086-BE87-10FC758B21C1}"/>
              </a:ext>
            </a:extLst>
          </p:cNvPr>
          <p:cNvSpPr/>
          <p:nvPr/>
        </p:nvSpPr>
        <p:spPr>
          <a:xfrm>
            <a:off x="254698" y="1858521"/>
            <a:ext cx="1382110" cy="584775"/>
          </a:xfrm>
          <a:prstGeom prst="rect">
            <a:avLst/>
          </a:prstGeom>
          <a:noFill/>
          <a:ln>
            <a:noFill/>
          </a:ln>
        </p:spPr>
        <p:txBody>
          <a:bodyPr wrap="none" lIns="91440" tIns="45720" rIns="91440" bIns="45720">
            <a:spAutoFit/>
          </a:bodyPr>
          <a:lstStyle/>
          <a:p>
            <a:pPr algn="ctr"/>
            <a:r>
              <a:rPr lang="en-US" sz="3200" b="1" dirty="0" err="1">
                <a:ln w="9525">
                  <a:solidFill>
                    <a:schemeClr val="bg1"/>
                  </a:solidFill>
                  <a:prstDash val="solid"/>
                </a:ln>
                <a:solidFill>
                  <a:schemeClr val="accent5"/>
                </a:solidFill>
                <a:latin typeface="Castellar" panose="020A0402060406010301" pitchFamily="18" charset="0"/>
              </a:rPr>
              <a:t>asme</a:t>
            </a:r>
            <a:endParaRPr lang="en-US" sz="3200" b="1" dirty="0">
              <a:ln w="9525">
                <a:solidFill>
                  <a:schemeClr val="bg1"/>
                </a:solidFill>
                <a:prstDash val="solid"/>
              </a:ln>
              <a:solidFill>
                <a:schemeClr val="accent5"/>
              </a:solidFill>
              <a:latin typeface="Castellar" panose="020A0402060406010301" pitchFamily="18" charset="0"/>
            </a:endParaRPr>
          </a:p>
        </p:txBody>
      </p:sp>
      <p:cxnSp>
        <p:nvCxnSpPr>
          <p:cNvPr id="34" name="Straight Connector 33">
            <a:extLst>
              <a:ext uri="{FF2B5EF4-FFF2-40B4-BE49-F238E27FC236}">
                <a16:creationId xmlns:a16="http://schemas.microsoft.com/office/drawing/2014/main" id="{FBBAA0DE-1C65-4FC6-B8C9-603BEB8D54BD}"/>
              </a:ext>
            </a:extLst>
          </p:cNvPr>
          <p:cNvCxnSpPr>
            <a:cxnSpLocks/>
          </p:cNvCxnSpPr>
          <p:nvPr/>
        </p:nvCxnSpPr>
        <p:spPr>
          <a:xfrm>
            <a:off x="0" y="3359150"/>
            <a:ext cx="1967562" cy="0"/>
          </a:xfrm>
          <a:prstGeom prst="line">
            <a:avLst/>
          </a:prstGeom>
        </p:spPr>
        <p:style>
          <a:lnRef idx="1">
            <a:schemeClr val="dk1"/>
          </a:lnRef>
          <a:fillRef idx="0">
            <a:schemeClr val="dk1"/>
          </a:fillRef>
          <a:effectRef idx="0">
            <a:schemeClr val="dk1"/>
          </a:effectRef>
          <a:fontRef idx="minor">
            <a:schemeClr val="tx1"/>
          </a:fontRef>
        </p:style>
      </p:cxnSp>
      <p:sp>
        <p:nvSpPr>
          <p:cNvPr id="59" name="Rectangle 58">
            <a:extLst>
              <a:ext uri="{FF2B5EF4-FFF2-40B4-BE49-F238E27FC236}">
                <a16:creationId xmlns:a16="http://schemas.microsoft.com/office/drawing/2014/main" id="{86474350-C9DD-4290-8AF2-72FCAE0494C3}"/>
              </a:ext>
            </a:extLst>
          </p:cNvPr>
          <p:cNvSpPr/>
          <p:nvPr/>
        </p:nvSpPr>
        <p:spPr>
          <a:xfrm>
            <a:off x="11264" y="3440034"/>
            <a:ext cx="1863974" cy="2862322"/>
          </a:xfrm>
          <a:prstGeom prst="rect">
            <a:avLst/>
          </a:prstGeom>
        </p:spPr>
        <p:txBody>
          <a:bodyPr wrap="square">
            <a:spAutoFit/>
          </a:bodyPr>
          <a:lstStyle/>
          <a:p>
            <a:r>
              <a:rPr lang="en-US" sz="2000" b="1" dirty="0"/>
              <a:t>BUILD TEAM MEETINGS</a:t>
            </a:r>
            <a:r>
              <a:rPr lang="en-US" sz="2000" dirty="0"/>
              <a:t>: </a:t>
            </a:r>
          </a:p>
          <a:p>
            <a:r>
              <a:rPr lang="en-US" sz="2000" i="1" dirty="0"/>
              <a:t>Date  </a:t>
            </a:r>
            <a:r>
              <a:rPr lang="en-US" sz="2000" dirty="0"/>
              <a:t> MWF</a:t>
            </a:r>
          </a:p>
          <a:p>
            <a:r>
              <a:rPr lang="en-US" sz="2000" i="1" dirty="0"/>
              <a:t>Time</a:t>
            </a:r>
            <a:r>
              <a:rPr lang="en-US" sz="2000" dirty="0"/>
              <a:t> 4:00pm</a:t>
            </a:r>
          </a:p>
          <a:p>
            <a:endParaRPr lang="en-US" sz="2000" dirty="0"/>
          </a:p>
          <a:p>
            <a:r>
              <a:rPr lang="en-US" sz="2000" b="1" dirty="0"/>
              <a:t>NEXT MONTHLY MEETING</a:t>
            </a:r>
            <a:r>
              <a:rPr lang="en-US" sz="2000" dirty="0"/>
              <a:t>:</a:t>
            </a:r>
          </a:p>
          <a:p>
            <a:r>
              <a:rPr lang="en-US" sz="2000" i="1" dirty="0"/>
              <a:t>Date  6/2/</a:t>
            </a:r>
            <a:r>
              <a:rPr lang="en-US" sz="2000" dirty="0"/>
              <a:t>2017 </a:t>
            </a:r>
          </a:p>
          <a:p>
            <a:r>
              <a:rPr lang="en-US" sz="2000" i="1" dirty="0"/>
              <a:t>Time </a:t>
            </a:r>
            <a:r>
              <a:rPr lang="en-US" sz="2000" dirty="0"/>
              <a:t> 6:00pm</a:t>
            </a:r>
          </a:p>
        </p:txBody>
      </p:sp>
      <p:sp>
        <p:nvSpPr>
          <p:cNvPr id="38" name="TextBox 37">
            <a:extLst>
              <a:ext uri="{FF2B5EF4-FFF2-40B4-BE49-F238E27FC236}">
                <a16:creationId xmlns:a16="http://schemas.microsoft.com/office/drawing/2014/main" id="{2D03F812-818A-4B69-A594-502272D73301}"/>
              </a:ext>
            </a:extLst>
          </p:cNvPr>
          <p:cNvSpPr txBox="1"/>
          <p:nvPr/>
        </p:nvSpPr>
        <p:spPr>
          <a:xfrm>
            <a:off x="19454" y="7746094"/>
            <a:ext cx="1783824" cy="553998"/>
          </a:xfrm>
          <a:prstGeom prst="rect">
            <a:avLst/>
          </a:prstGeom>
          <a:noFill/>
        </p:spPr>
        <p:txBody>
          <a:bodyPr wrap="square" rtlCol="0">
            <a:spAutoFit/>
          </a:bodyPr>
          <a:lstStyle/>
          <a:p>
            <a:r>
              <a:rPr lang="en-US" sz="1500" b="1" dirty="0"/>
              <a:t>Welcomed Majors</a:t>
            </a:r>
            <a:r>
              <a:rPr lang="en-US" sz="1500" dirty="0"/>
              <a:t>:</a:t>
            </a:r>
          </a:p>
          <a:p>
            <a:r>
              <a:rPr lang="en-US" sz="1500" dirty="0"/>
              <a:t>All Majors</a:t>
            </a:r>
          </a:p>
        </p:txBody>
      </p:sp>
      <p:sp>
        <p:nvSpPr>
          <p:cNvPr id="66" name="TextBox 65">
            <a:extLst>
              <a:ext uri="{FF2B5EF4-FFF2-40B4-BE49-F238E27FC236}">
                <a16:creationId xmlns:a16="http://schemas.microsoft.com/office/drawing/2014/main" id="{7F5DB7B1-F3DE-4530-8FBE-C6F22AC6FF0B}"/>
              </a:ext>
            </a:extLst>
          </p:cNvPr>
          <p:cNvSpPr txBox="1"/>
          <p:nvPr/>
        </p:nvSpPr>
        <p:spPr>
          <a:xfrm>
            <a:off x="3403745" y="8775127"/>
            <a:ext cx="4098892" cy="1200329"/>
          </a:xfrm>
          <a:prstGeom prst="rect">
            <a:avLst/>
          </a:prstGeom>
          <a:noFill/>
        </p:spPr>
        <p:txBody>
          <a:bodyPr wrap="square" rtlCol="0">
            <a:spAutoFit/>
          </a:bodyPr>
          <a:lstStyle/>
          <a:p>
            <a:r>
              <a:rPr lang="en-US" b="1" dirty="0">
                <a:solidFill>
                  <a:schemeClr val="bg1"/>
                </a:solidFill>
              </a:rPr>
              <a:t>Competitions, YEAR:</a:t>
            </a:r>
          </a:p>
          <a:p>
            <a:r>
              <a:rPr lang="en-US" i="1" dirty="0">
                <a:solidFill>
                  <a:schemeClr val="bg1"/>
                </a:solidFill>
              </a:rPr>
              <a:t>ASME ROBOTICS 2017</a:t>
            </a:r>
          </a:p>
          <a:p>
            <a:r>
              <a:rPr lang="en-US" i="1" dirty="0">
                <a:solidFill>
                  <a:schemeClr val="bg1"/>
                </a:solidFill>
              </a:rPr>
              <a:t>ASME ROBOTICS 2016</a:t>
            </a:r>
          </a:p>
          <a:p>
            <a:r>
              <a:rPr lang="en-US" i="1" dirty="0">
                <a:solidFill>
                  <a:schemeClr val="bg1"/>
                </a:solidFill>
              </a:rPr>
              <a:t>ESRA 3D MECHANICS 2015</a:t>
            </a:r>
          </a:p>
        </p:txBody>
      </p:sp>
      <p:sp>
        <p:nvSpPr>
          <p:cNvPr id="67" name="TextBox 66">
            <a:extLst>
              <a:ext uri="{FF2B5EF4-FFF2-40B4-BE49-F238E27FC236}">
                <a16:creationId xmlns:a16="http://schemas.microsoft.com/office/drawing/2014/main" id="{21DC3B6A-914C-46FC-8954-A1EA4870BCC5}"/>
              </a:ext>
            </a:extLst>
          </p:cNvPr>
          <p:cNvSpPr txBox="1"/>
          <p:nvPr/>
        </p:nvSpPr>
        <p:spPr>
          <a:xfrm>
            <a:off x="5524" y="8270910"/>
            <a:ext cx="2198171" cy="1292662"/>
          </a:xfrm>
          <a:prstGeom prst="rect">
            <a:avLst/>
          </a:prstGeom>
          <a:noFill/>
        </p:spPr>
        <p:txBody>
          <a:bodyPr wrap="square" rtlCol="0">
            <a:spAutoFit/>
          </a:bodyPr>
          <a:lstStyle/>
          <a:p>
            <a:r>
              <a:rPr lang="en-US" sz="1500" b="1" dirty="0"/>
              <a:t>Major Percentage:    </a:t>
            </a:r>
            <a:r>
              <a:rPr lang="en-US" sz="1500" i="1" dirty="0"/>
              <a:t>Mech Engineering : 98%</a:t>
            </a:r>
          </a:p>
          <a:p>
            <a:r>
              <a:rPr lang="en-US" sz="1500" i="1" dirty="0"/>
              <a:t>Civil Engineering: 1%</a:t>
            </a:r>
          </a:p>
          <a:p>
            <a:r>
              <a:rPr lang="en-US" sz="1500" i="1" dirty="0"/>
              <a:t>Undeclared: 1%</a:t>
            </a:r>
          </a:p>
          <a:p>
            <a:r>
              <a:rPr lang="en-US" dirty="0"/>
              <a:t> </a:t>
            </a:r>
          </a:p>
        </p:txBody>
      </p:sp>
      <p:sp>
        <p:nvSpPr>
          <p:cNvPr id="68" name="TextBox 67">
            <a:extLst>
              <a:ext uri="{FF2B5EF4-FFF2-40B4-BE49-F238E27FC236}">
                <a16:creationId xmlns:a16="http://schemas.microsoft.com/office/drawing/2014/main" id="{F0B5498D-DEBA-4934-BED7-E125BB4B7639}"/>
              </a:ext>
            </a:extLst>
          </p:cNvPr>
          <p:cNvSpPr txBox="1"/>
          <p:nvPr/>
        </p:nvSpPr>
        <p:spPr>
          <a:xfrm>
            <a:off x="419871" y="7394857"/>
            <a:ext cx="868742" cy="400110"/>
          </a:xfrm>
          <a:prstGeom prst="rect">
            <a:avLst/>
          </a:prstGeom>
          <a:noFill/>
        </p:spPr>
        <p:txBody>
          <a:bodyPr wrap="square" rtlCol="0">
            <a:spAutoFit/>
          </a:bodyPr>
          <a:lstStyle/>
          <a:p>
            <a:r>
              <a:rPr lang="en-US" sz="2000" b="1" dirty="0"/>
              <a:t>FACTS</a:t>
            </a:r>
            <a:endParaRPr lang="en-US" sz="2000" dirty="0"/>
          </a:p>
        </p:txBody>
      </p:sp>
      <p:sp>
        <p:nvSpPr>
          <p:cNvPr id="69" name="TextBox 68">
            <a:extLst>
              <a:ext uri="{FF2B5EF4-FFF2-40B4-BE49-F238E27FC236}">
                <a16:creationId xmlns:a16="http://schemas.microsoft.com/office/drawing/2014/main" id="{EF93A62B-0727-4319-BD6D-6C3FBF43215E}"/>
              </a:ext>
            </a:extLst>
          </p:cNvPr>
          <p:cNvSpPr txBox="1"/>
          <p:nvPr/>
        </p:nvSpPr>
        <p:spPr>
          <a:xfrm>
            <a:off x="5524" y="9310852"/>
            <a:ext cx="2198171" cy="1061829"/>
          </a:xfrm>
          <a:prstGeom prst="rect">
            <a:avLst/>
          </a:prstGeom>
          <a:noFill/>
        </p:spPr>
        <p:txBody>
          <a:bodyPr wrap="square" rtlCol="0">
            <a:spAutoFit/>
          </a:bodyPr>
          <a:lstStyle/>
          <a:p>
            <a:r>
              <a:rPr lang="en-US" sz="1500" b="1" dirty="0"/>
              <a:t>Majors Seeking:</a:t>
            </a:r>
          </a:p>
          <a:p>
            <a:r>
              <a:rPr lang="en-US" sz="1500" i="1" dirty="0"/>
              <a:t>Mechanical Engineers</a:t>
            </a:r>
          </a:p>
          <a:p>
            <a:r>
              <a:rPr lang="en-US" sz="1500" i="1" dirty="0"/>
              <a:t>Electrical Engineers</a:t>
            </a:r>
          </a:p>
          <a:p>
            <a:r>
              <a:rPr lang="en-US" dirty="0"/>
              <a:t> </a:t>
            </a:r>
          </a:p>
        </p:txBody>
      </p:sp>
      <p:sp>
        <p:nvSpPr>
          <p:cNvPr id="70" name="TextBox 69">
            <a:extLst>
              <a:ext uri="{FF2B5EF4-FFF2-40B4-BE49-F238E27FC236}">
                <a16:creationId xmlns:a16="http://schemas.microsoft.com/office/drawing/2014/main" id="{EC7D6B3F-E7C4-4BF8-AE77-E84DB602338F}"/>
              </a:ext>
            </a:extLst>
          </p:cNvPr>
          <p:cNvSpPr txBox="1"/>
          <p:nvPr/>
        </p:nvSpPr>
        <p:spPr>
          <a:xfrm>
            <a:off x="6772342" y="8766775"/>
            <a:ext cx="4098892" cy="1477328"/>
          </a:xfrm>
          <a:prstGeom prst="rect">
            <a:avLst/>
          </a:prstGeom>
          <a:noFill/>
        </p:spPr>
        <p:txBody>
          <a:bodyPr wrap="square" rtlCol="0">
            <a:spAutoFit/>
          </a:bodyPr>
          <a:lstStyle/>
          <a:p>
            <a:r>
              <a:rPr lang="en-US" b="1" dirty="0">
                <a:solidFill>
                  <a:schemeClr val="bg1"/>
                </a:solidFill>
              </a:rPr>
              <a:t>AWARDS:</a:t>
            </a:r>
          </a:p>
          <a:p>
            <a:r>
              <a:rPr lang="en-US" b="1" dirty="0">
                <a:solidFill>
                  <a:schemeClr val="bg1"/>
                </a:solidFill>
              </a:rPr>
              <a:t>1</a:t>
            </a:r>
            <a:r>
              <a:rPr lang="en-US" b="1" baseline="30000" dirty="0">
                <a:solidFill>
                  <a:schemeClr val="bg1"/>
                </a:solidFill>
              </a:rPr>
              <a:t>st</a:t>
            </a:r>
            <a:r>
              <a:rPr lang="en-US" b="1" dirty="0">
                <a:solidFill>
                  <a:schemeClr val="bg1"/>
                </a:solidFill>
              </a:rPr>
              <a:t> Place: ASME ROBOTICS 2017</a:t>
            </a:r>
          </a:p>
          <a:p>
            <a:r>
              <a:rPr lang="en-US" b="1" dirty="0">
                <a:solidFill>
                  <a:schemeClr val="bg1"/>
                </a:solidFill>
              </a:rPr>
              <a:t>Charles T. Main Award 2017</a:t>
            </a:r>
          </a:p>
          <a:p>
            <a:r>
              <a:rPr lang="en-US" b="1" dirty="0">
                <a:solidFill>
                  <a:schemeClr val="bg1"/>
                </a:solidFill>
              </a:rPr>
              <a:t>3</a:t>
            </a:r>
            <a:r>
              <a:rPr lang="en-US" b="1" baseline="30000" dirty="0">
                <a:solidFill>
                  <a:schemeClr val="bg1"/>
                </a:solidFill>
              </a:rPr>
              <a:t>rd</a:t>
            </a:r>
            <a:r>
              <a:rPr lang="en-US" b="1" dirty="0">
                <a:solidFill>
                  <a:schemeClr val="bg1"/>
                </a:solidFill>
              </a:rPr>
              <a:t> Place: ASME ROBOTICS 2016</a:t>
            </a:r>
          </a:p>
          <a:p>
            <a:endParaRPr lang="en-US" dirty="0">
              <a:solidFill>
                <a:schemeClr val="bg1"/>
              </a:solidFill>
            </a:endParaRPr>
          </a:p>
        </p:txBody>
      </p:sp>
      <p:pic>
        <p:nvPicPr>
          <p:cNvPr id="71" name="Picture 70">
            <a:extLst>
              <a:ext uri="{FF2B5EF4-FFF2-40B4-BE49-F238E27FC236}">
                <a16:creationId xmlns:a16="http://schemas.microsoft.com/office/drawing/2014/main" id="{0F9871EB-478A-460A-88CA-2565DE8D6BFD}"/>
              </a:ext>
            </a:extLst>
          </p:cNvPr>
          <p:cNvPicPr>
            <a:picLocks noChangeAspect="1"/>
          </p:cNvPicPr>
          <p:nvPr/>
        </p:nvPicPr>
        <p:blipFill>
          <a:blip r:embed="rId7"/>
          <a:stretch>
            <a:fillRect/>
          </a:stretch>
        </p:blipFill>
        <p:spPr>
          <a:xfrm>
            <a:off x="2094348" y="10463578"/>
            <a:ext cx="4426334" cy="2856182"/>
          </a:xfrm>
          <a:prstGeom prst="rect">
            <a:avLst/>
          </a:prstGeom>
        </p:spPr>
      </p:pic>
      <p:pic>
        <p:nvPicPr>
          <p:cNvPr id="72" name="Picture 71">
            <a:extLst>
              <a:ext uri="{FF2B5EF4-FFF2-40B4-BE49-F238E27FC236}">
                <a16:creationId xmlns:a16="http://schemas.microsoft.com/office/drawing/2014/main" id="{66C8505E-768B-4DB2-AF0E-46F1F6482411}"/>
              </a:ext>
            </a:extLst>
          </p:cNvPr>
          <p:cNvPicPr>
            <a:picLocks noChangeAspect="1"/>
          </p:cNvPicPr>
          <p:nvPr/>
        </p:nvPicPr>
        <p:blipFill>
          <a:blip r:embed="rId8"/>
          <a:stretch>
            <a:fillRect/>
          </a:stretch>
        </p:blipFill>
        <p:spPr>
          <a:xfrm>
            <a:off x="2094348" y="14310433"/>
            <a:ext cx="4440147" cy="3343258"/>
          </a:xfrm>
          <a:prstGeom prst="rect">
            <a:avLst/>
          </a:prstGeom>
        </p:spPr>
      </p:pic>
      <p:sp>
        <p:nvSpPr>
          <p:cNvPr id="73" name="TextBox 72">
            <a:extLst>
              <a:ext uri="{FF2B5EF4-FFF2-40B4-BE49-F238E27FC236}">
                <a16:creationId xmlns:a16="http://schemas.microsoft.com/office/drawing/2014/main" id="{98A440CE-3773-4FDB-9D64-2EEE31A7C192}"/>
              </a:ext>
            </a:extLst>
          </p:cNvPr>
          <p:cNvSpPr txBox="1"/>
          <p:nvPr/>
        </p:nvSpPr>
        <p:spPr>
          <a:xfrm>
            <a:off x="6772342" y="10457153"/>
            <a:ext cx="4855778" cy="6463308"/>
          </a:xfrm>
          <a:prstGeom prst="rect">
            <a:avLst/>
          </a:prstGeom>
          <a:noFill/>
        </p:spPr>
        <p:txBody>
          <a:bodyPr wrap="square" rtlCol="0">
            <a:spAutoFit/>
          </a:bodyPr>
          <a:lstStyle/>
          <a:p>
            <a:r>
              <a:rPr lang="en-US" b="1" dirty="0">
                <a:solidFill>
                  <a:schemeClr val="bg1"/>
                </a:solidFill>
              </a:rPr>
              <a:t>Spring Year: 2017</a:t>
            </a:r>
            <a:endParaRPr lang="en-US" dirty="0">
              <a:solidFill>
                <a:schemeClr val="bg1"/>
              </a:solidFill>
            </a:endParaRPr>
          </a:p>
          <a:p>
            <a:endParaRPr lang="en-US" dirty="0">
              <a:solidFill>
                <a:schemeClr val="bg1"/>
              </a:solidFill>
            </a:endParaRPr>
          </a:p>
          <a:p>
            <a:r>
              <a:rPr lang="en-US" dirty="0">
                <a:solidFill>
                  <a:schemeClr val="bg1"/>
                </a:solidFill>
              </a:rPr>
              <a:t>We have a robotics team that travels around the world and competes against all different universities. The team is lead by Brandon Torres, a senior mechanical Engineer with the advisory help of Dr. </a:t>
            </a:r>
            <a:r>
              <a:rPr lang="en-US" dirty="0" err="1">
                <a:solidFill>
                  <a:schemeClr val="bg1"/>
                </a:solidFill>
              </a:rPr>
              <a:t>Solbreken</a:t>
            </a:r>
            <a:r>
              <a:rPr lang="en-US" dirty="0">
                <a:solidFill>
                  <a:schemeClr val="bg1"/>
                </a:solidFill>
              </a:rPr>
              <a:t>. Together the team has overcame real world challenges in a smaller scale through competition. If you are into robotics, challenges, and competition please follow us on CSC and come to our meetings!!!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74" name="Graphic 73" descr="Thumbs Up Sign">
            <a:extLst>
              <a:ext uri="{FF2B5EF4-FFF2-40B4-BE49-F238E27FC236}">
                <a16:creationId xmlns:a16="http://schemas.microsoft.com/office/drawing/2014/main" id="{EDFEF6D5-D639-4440-86C0-34AE7CC5E48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95004" y="13353712"/>
            <a:ext cx="292052" cy="292052"/>
          </a:xfrm>
          <a:prstGeom prst="rect">
            <a:avLst/>
          </a:prstGeom>
        </p:spPr>
      </p:pic>
      <p:sp>
        <p:nvSpPr>
          <p:cNvPr id="75" name="TextBox 74">
            <a:extLst>
              <a:ext uri="{FF2B5EF4-FFF2-40B4-BE49-F238E27FC236}">
                <a16:creationId xmlns:a16="http://schemas.microsoft.com/office/drawing/2014/main" id="{4D450182-34FC-4A26-A208-34D14B436189}"/>
              </a:ext>
            </a:extLst>
          </p:cNvPr>
          <p:cNvSpPr txBox="1"/>
          <p:nvPr/>
        </p:nvSpPr>
        <p:spPr>
          <a:xfrm>
            <a:off x="5582295" y="13310384"/>
            <a:ext cx="1166302" cy="369332"/>
          </a:xfrm>
          <a:prstGeom prst="rect">
            <a:avLst/>
          </a:prstGeom>
          <a:noFill/>
        </p:spPr>
        <p:txBody>
          <a:bodyPr wrap="square" rtlCol="0">
            <a:spAutoFit/>
          </a:bodyPr>
          <a:lstStyle/>
          <a:p>
            <a:r>
              <a:rPr lang="en-US" dirty="0">
                <a:solidFill>
                  <a:schemeClr val="bg1"/>
                </a:solidFill>
              </a:rPr>
              <a:t>1550 pts</a:t>
            </a:r>
          </a:p>
        </p:txBody>
      </p:sp>
      <p:pic>
        <p:nvPicPr>
          <p:cNvPr id="76" name="Graphic 75" descr="Thumbs Up Sign">
            <a:extLst>
              <a:ext uri="{FF2B5EF4-FFF2-40B4-BE49-F238E27FC236}">
                <a16:creationId xmlns:a16="http://schemas.microsoft.com/office/drawing/2014/main" id="{4B35DD65-EB39-4E27-8284-E9AB589A03C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78356" y="17388258"/>
            <a:ext cx="292052" cy="292052"/>
          </a:xfrm>
          <a:prstGeom prst="rect">
            <a:avLst/>
          </a:prstGeom>
        </p:spPr>
      </p:pic>
      <p:sp>
        <p:nvSpPr>
          <p:cNvPr id="77" name="TextBox 76">
            <a:extLst>
              <a:ext uri="{FF2B5EF4-FFF2-40B4-BE49-F238E27FC236}">
                <a16:creationId xmlns:a16="http://schemas.microsoft.com/office/drawing/2014/main" id="{20402B1C-DC28-4DFC-9A54-127F024290B6}"/>
              </a:ext>
            </a:extLst>
          </p:cNvPr>
          <p:cNvSpPr txBox="1"/>
          <p:nvPr/>
        </p:nvSpPr>
        <p:spPr>
          <a:xfrm>
            <a:off x="5589449" y="17337597"/>
            <a:ext cx="1166302" cy="369332"/>
          </a:xfrm>
          <a:prstGeom prst="rect">
            <a:avLst/>
          </a:prstGeom>
          <a:noFill/>
        </p:spPr>
        <p:txBody>
          <a:bodyPr wrap="square" rtlCol="0">
            <a:spAutoFit/>
          </a:bodyPr>
          <a:lstStyle/>
          <a:p>
            <a:r>
              <a:rPr lang="en-US" dirty="0">
                <a:solidFill>
                  <a:schemeClr val="bg1"/>
                </a:solidFill>
              </a:rPr>
              <a:t>1600 pts</a:t>
            </a:r>
          </a:p>
        </p:txBody>
      </p:sp>
    </p:spTree>
    <p:extLst>
      <p:ext uri="{BB962C8B-B14F-4D97-AF65-F5344CB8AC3E}">
        <p14:creationId xmlns:p14="http://schemas.microsoft.com/office/powerpoint/2010/main" val="343165151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1916</TotalTime>
  <Words>1842</Words>
  <Application>Microsoft Office PowerPoint</Application>
  <PresentationFormat>Custom</PresentationFormat>
  <Paragraphs>413</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Bookman Old Style</vt:lpstr>
      <vt:lpstr>Calibri</vt:lpstr>
      <vt:lpstr>Calibri Light</vt:lpstr>
      <vt:lpstr>Castellar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Brandon Torres</dc:creator>
  <cp:lastModifiedBy>Brandon Torres</cp:lastModifiedBy>
  <cp:revision>81</cp:revision>
  <dcterms:created xsi:type="dcterms:W3CDTF">2017-09-20T02:21:42Z</dcterms:created>
  <dcterms:modified xsi:type="dcterms:W3CDTF">2017-09-28T02:48:39Z</dcterms:modified>
</cp:coreProperties>
</file>